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0" r:id="rId2"/>
    <p:sldId id="502" r:id="rId3"/>
    <p:sldId id="503" r:id="rId4"/>
    <p:sldId id="504" r:id="rId5"/>
    <p:sldId id="505" r:id="rId6"/>
    <p:sldId id="391"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7" d="100"/>
          <a:sy n="67"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06288-14DA-49A7-BEE8-813E8861E4F7}"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GB"/>
        </a:p>
      </dgm:t>
    </dgm:pt>
    <dgm:pt modelId="{AD72BDEF-506E-42F4-9E95-7A6074456504}">
      <dgm:prSet phldrT="[Text]"/>
      <dgm:spPr/>
      <dgm:t>
        <a:bodyPr/>
        <a:lstStyle/>
        <a:p>
          <a:r>
            <a:rPr lang="en-GB" dirty="0" smtClean="0"/>
            <a:t>One advantage is</a:t>
          </a:r>
          <a:endParaRPr lang="en-GB" dirty="0"/>
        </a:p>
      </dgm:t>
    </dgm:pt>
    <dgm:pt modelId="{EB2253ED-ABFD-4BF3-A14D-A058134A360A}" type="parTrans" cxnId="{E8A58B32-81F6-4FD2-B39E-51AEAF6C4B27}">
      <dgm:prSet/>
      <dgm:spPr/>
      <dgm:t>
        <a:bodyPr/>
        <a:lstStyle/>
        <a:p>
          <a:endParaRPr lang="en-GB"/>
        </a:p>
      </dgm:t>
    </dgm:pt>
    <dgm:pt modelId="{2B45E122-9E0E-44A6-B990-4AE2F27D0A1C}" type="sibTrans" cxnId="{E8A58B32-81F6-4FD2-B39E-51AEAF6C4B27}">
      <dgm:prSet/>
      <dgm:spPr/>
      <dgm:t>
        <a:bodyPr/>
        <a:lstStyle/>
        <a:p>
          <a:endParaRPr lang="en-GB"/>
        </a:p>
      </dgm:t>
    </dgm:pt>
    <dgm:pt modelId="{B8287183-66B1-4D45-8C72-540A42BE7DE7}">
      <dgm:prSet phldrT="[Text]"/>
      <dgm:spPr/>
      <dgm:t>
        <a:bodyPr/>
        <a:lstStyle/>
        <a:p>
          <a:endParaRPr lang="en-GB" dirty="0"/>
        </a:p>
      </dgm:t>
    </dgm:pt>
    <dgm:pt modelId="{0C8F1BEA-CAF8-475A-8152-FDCD48F51C39}" type="parTrans" cxnId="{C7192234-3502-4108-BE59-ADA68B89F213}">
      <dgm:prSet/>
      <dgm:spPr/>
      <dgm:t>
        <a:bodyPr/>
        <a:lstStyle/>
        <a:p>
          <a:endParaRPr lang="en-GB"/>
        </a:p>
      </dgm:t>
    </dgm:pt>
    <dgm:pt modelId="{A25B387B-5BBC-41A6-94F6-9E1F12FB1873}" type="sibTrans" cxnId="{C7192234-3502-4108-BE59-ADA68B89F213}">
      <dgm:prSet/>
      <dgm:spPr/>
      <dgm:t>
        <a:bodyPr/>
        <a:lstStyle/>
        <a:p>
          <a:endParaRPr lang="en-GB"/>
        </a:p>
      </dgm:t>
    </dgm:pt>
    <dgm:pt modelId="{8A2DEAEC-2BC7-4181-8649-48ADB638C4F4}">
      <dgm:prSet phldrT="[Text]"/>
      <dgm:spPr/>
      <dgm:t>
        <a:bodyPr/>
        <a:lstStyle/>
        <a:p>
          <a:r>
            <a:rPr lang="en-GB" dirty="0" smtClean="0"/>
            <a:t>This means that</a:t>
          </a:r>
          <a:endParaRPr lang="en-GB" dirty="0"/>
        </a:p>
      </dgm:t>
    </dgm:pt>
    <dgm:pt modelId="{D274347B-9697-4FF5-B318-DB7572835C40}" type="parTrans" cxnId="{8AA5286E-5473-4AC5-AEA5-6F77E5CD02BD}">
      <dgm:prSet/>
      <dgm:spPr/>
      <dgm:t>
        <a:bodyPr/>
        <a:lstStyle/>
        <a:p>
          <a:endParaRPr lang="en-GB"/>
        </a:p>
      </dgm:t>
    </dgm:pt>
    <dgm:pt modelId="{4DA285FF-92A4-43BC-87D4-3F4315120165}" type="sibTrans" cxnId="{8AA5286E-5473-4AC5-AEA5-6F77E5CD02BD}">
      <dgm:prSet/>
      <dgm:spPr/>
      <dgm:t>
        <a:bodyPr/>
        <a:lstStyle/>
        <a:p>
          <a:endParaRPr lang="en-GB"/>
        </a:p>
      </dgm:t>
    </dgm:pt>
    <dgm:pt modelId="{8F45E148-B6FE-4687-87DF-42EF8DC6797F}">
      <dgm:prSet phldrT="[Text]"/>
      <dgm:spPr/>
      <dgm:t>
        <a:bodyPr/>
        <a:lstStyle/>
        <a:p>
          <a:endParaRPr lang="en-GB" dirty="0"/>
        </a:p>
      </dgm:t>
    </dgm:pt>
    <dgm:pt modelId="{CAEACF07-9CE7-4FAF-A9AE-062B427A50A7}" type="parTrans" cxnId="{B06AF4BD-8612-4BF0-8362-82C900A03358}">
      <dgm:prSet/>
      <dgm:spPr/>
      <dgm:t>
        <a:bodyPr/>
        <a:lstStyle/>
        <a:p>
          <a:endParaRPr lang="en-GB"/>
        </a:p>
      </dgm:t>
    </dgm:pt>
    <dgm:pt modelId="{EEFD8328-5471-43CA-BE0E-D57D3A3C99A7}" type="sibTrans" cxnId="{B06AF4BD-8612-4BF0-8362-82C900A03358}">
      <dgm:prSet/>
      <dgm:spPr/>
      <dgm:t>
        <a:bodyPr/>
        <a:lstStyle/>
        <a:p>
          <a:endParaRPr lang="en-GB"/>
        </a:p>
      </dgm:t>
    </dgm:pt>
    <dgm:pt modelId="{77A9E09A-01EE-4143-B646-D5B506BA1D91}">
      <dgm:prSet phldrT="[Text]"/>
      <dgm:spPr/>
      <dgm:t>
        <a:bodyPr/>
        <a:lstStyle/>
        <a:p>
          <a:r>
            <a:rPr lang="en-GB" dirty="0" smtClean="0"/>
            <a:t>Consequently</a:t>
          </a:r>
          <a:endParaRPr lang="en-GB" dirty="0"/>
        </a:p>
      </dgm:t>
    </dgm:pt>
    <dgm:pt modelId="{4B76A7F8-9354-424D-9713-8A05BD01BC85}" type="parTrans" cxnId="{34A60F9A-B7DC-49BD-9E40-6FDD78A59728}">
      <dgm:prSet/>
      <dgm:spPr/>
      <dgm:t>
        <a:bodyPr/>
        <a:lstStyle/>
        <a:p>
          <a:endParaRPr lang="en-GB"/>
        </a:p>
      </dgm:t>
    </dgm:pt>
    <dgm:pt modelId="{B65D5B3D-15A8-4572-9549-1832F28FF930}" type="sibTrans" cxnId="{34A60F9A-B7DC-49BD-9E40-6FDD78A59728}">
      <dgm:prSet/>
      <dgm:spPr/>
      <dgm:t>
        <a:bodyPr/>
        <a:lstStyle/>
        <a:p>
          <a:endParaRPr lang="en-GB"/>
        </a:p>
      </dgm:t>
    </dgm:pt>
    <dgm:pt modelId="{F0903E96-D748-4798-8AD3-8598CAC28C4E}">
      <dgm:prSet phldrT="[Text]"/>
      <dgm:spPr/>
      <dgm:t>
        <a:bodyPr/>
        <a:lstStyle/>
        <a:p>
          <a:endParaRPr lang="en-GB" dirty="0"/>
        </a:p>
      </dgm:t>
    </dgm:pt>
    <dgm:pt modelId="{5A48F9AD-0054-4349-A931-E316610A3F58}" type="parTrans" cxnId="{F3C0130D-EDE0-4A58-BC61-8F0904B3AA74}">
      <dgm:prSet/>
      <dgm:spPr/>
      <dgm:t>
        <a:bodyPr/>
        <a:lstStyle/>
        <a:p>
          <a:endParaRPr lang="en-GB"/>
        </a:p>
      </dgm:t>
    </dgm:pt>
    <dgm:pt modelId="{6A48DC0A-A248-40BE-87C8-41B933D20121}" type="sibTrans" cxnId="{F3C0130D-EDE0-4A58-BC61-8F0904B3AA74}">
      <dgm:prSet/>
      <dgm:spPr/>
      <dgm:t>
        <a:bodyPr/>
        <a:lstStyle/>
        <a:p>
          <a:endParaRPr lang="en-GB"/>
        </a:p>
      </dgm:t>
    </dgm:pt>
    <dgm:pt modelId="{FE73A294-B96D-4F7D-A841-03183C8B756A}" type="pres">
      <dgm:prSet presAssocID="{36D06288-14DA-49A7-BEE8-813E8861E4F7}" presName="Name0" presStyleCnt="0">
        <dgm:presLayoutVars>
          <dgm:dir/>
          <dgm:animLvl val="lvl"/>
          <dgm:resizeHandles val="exact"/>
        </dgm:presLayoutVars>
      </dgm:prSet>
      <dgm:spPr/>
      <dgm:t>
        <a:bodyPr/>
        <a:lstStyle/>
        <a:p>
          <a:endParaRPr lang="en-GB"/>
        </a:p>
      </dgm:t>
    </dgm:pt>
    <dgm:pt modelId="{94532339-BA56-4EBD-9859-0117CFB98862}" type="pres">
      <dgm:prSet presAssocID="{36D06288-14DA-49A7-BEE8-813E8861E4F7}" presName="tSp" presStyleCnt="0"/>
      <dgm:spPr/>
    </dgm:pt>
    <dgm:pt modelId="{BA6DEB57-7FD3-4736-B287-87AE64233664}" type="pres">
      <dgm:prSet presAssocID="{36D06288-14DA-49A7-BEE8-813E8861E4F7}" presName="bSp" presStyleCnt="0"/>
      <dgm:spPr/>
    </dgm:pt>
    <dgm:pt modelId="{04CC9FE8-3CBB-4F4E-B481-333BE5178D85}" type="pres">
      <dgm:prSet presAssocID="{36D06288-14DA-49A7-BEE8-813E8861E4F7}" presName="process" presStyleCnt="0"/>
      <dgm:spPr/>
    </dgm:pt>
    <dgm:pt modelId="{7B856D33-2EC3-4DEB-B2AD-302087B8EBA7}" type="pres">
      <dgm:prSet presAssocID="{AD72BDEF-506E-42F4-9E95-7A6074456504}" presName="composite1" presStyleCnt="0"/>
      <dgm:spPr/>
    </dgm:pt>
    <dgm:pt modelId="{AC605D5C-BF4C-4C26-87F5-60EECEE7FE5D}" type="pres">
      <dgm:prSet presAssocID="{AD72BDEF-506E-42F4-9E95-7A6074456504}" presName="dummyNode1" presStyleLbl="node1" presStyleIdx="0" presStyleCnt="3"/>
      <dgm:spPr/>
    </dgm:pt>
    <dgm:pt modelId="{6F8592EC-E99B-410F-8B02-D8DC90378EC0}" type="pres">
      <dgm:prSet presAssocID="{AD72BDEF-506E-42F4-9E95-7A6074456504}" presName="childNode1" presStyleLbl="bgAcc1" presStyleIdx="0" presStyleCnt="3">
        <dgm:presLayoutVars>
          <dgm:bulletEnabled val="1"/>
        </dgm:presLayoutVars>
      </dgm:prSet>
      <dgm:spPr/>
      <dgm:t>
        <a:bodyPr/>
        <a:lstStyle/>
        <a:p>
          <a:endParaRPr lang="en-GB"/>
        </a:p>
      </dgm:t>
    </dgm:pt>
    <dgm:pt modelId="{7A414785-3A02-46F1-B484-4D0E680945F1}" type="pres">
      <dgm:prSet presAssocID="{AD72BDEF-506E-42F4-9E95-7A6074456504}" presName="childNode1tx" presStyleLbl="bgAcc1" presStyleIdx="0" presStyleCnt="3">
        <dgm:presLayoutVars>
          <dgm:bulletEnabled val="1"/>
        </dgm:presLayoutVars>
      </dgm:prSet>
      <dgm:spPr/>
      <dgm:t>
        <a:bodyPr/>
        <a:lstStyle/>
        <a:p>
          <a:endParaRPr lang="en-GB"/>
        </a:p>
      </dgm:t>
    </dgm:pt>
    <dgm:pt modelId="{13D07DD6-7A38-4BB4-87D2-6E065DD3C78B}" type="pres">
      <dgm:prSet presAssocID="{AD72BDEF-506E-42F4-9E95-7A6074456504}" presName="parentNode1" presStyleLbl="node1" presStyleIdx="0" presStyleCnt="3">
        <dgm:presLayoutVars>
          <dgm:chMax val="1"/>
          <dgm:bulletEnabled val="1"/>
        </dgm:presLayoutVars>
      </dgm:prSet>
      <dgm:spPr/>
      <dgm:t>
        <a:bodyPr/>
        <a:lstStyle/>
        <a:p>
          <a:endParaRPr lang="en-GB"/>
        </a:p>
      </dgm:t>
    </dgm:pt>
    <dgm:pt modelId="{15E7F2C5-7D6E-48A5-BBE8-5719706E3C4D}" type="pres">
      <dgm:prSet presAssocID="{AD72BDEF-506E-42F4-9E95-7A6074456504}" presName="connSite1" presStyleCnt="0"/>
      <dgm:spPr/>
    </dgm:pt>
    <dgm:pt modelId="{C5987D72-F3BE-45D0-BAEC-FA22412CDD36}" type="pres">
      <dgm:prSet presAssocID="{2B45E122-9E0E-44A6-B990-4AE2F27D0A1C}" presName="Name9" presStyleLbl="sibTrans2D1" presStyleIdx="0" presStyleCnt="2"/>
      <dgm:spPr/>
      <dgm:t>
        <a:bodyPr/>
        <a:lstStyle/>
        <a:p>
          <a:endParaRPr lang="en-GB"/>
        </a:p>
      </dgm:t>
    </dgm:pt>
    <dgm:pt modelId="{FB35FEC8-E825-4FFA-87B5-FEA384F23013}" type="pres">
      <dgm:prSet presAssocID="{8A2DEAEC-2BC7-4181-8649-48ADB638C4F4}" presName="composite2" presStyleCnt="0"/>
      <dgm:spPr/>
    </dgm:pt>
    <dgm:pt modelId="{3D3A248A-0FBA-4AFC-B8C3-313C902CDAF8}" type="pres">
      <dgm:prSet presAssocID="{8A2DEAEC-2BC7-4181-8649-48ADB638C4F4}" presName="dummyNode2" presStyleLbl="node1" presStyleIdx="0" presStyleCnt="3"/>
      <dgm:spPr/>
    </dgm:pt>
    <dgm:pt modelId="{4A7E6900-7312-484C-AFC3-64698934EF70}" type="pres">
      <dgm:prSet presAssocID="{8A2DEAEC-2BC7-4181-8649-48ADB638C4F4}" presName="childNode2" presStyleLbl="bgAcc1" presStyleIdx="1" presStyleCnt="3">
        <dgm:presLayoutVars>
          <dgm:bulletEnabled val="1"/>
        </dgm:presLayoutVars>
      </dgm:prSet>
      <dgm:spPr/>
      <dgm:t>
        <a:bodyPr/>
        <a:lstStyle/>
        <a:p>
          <a:endParaRPr lang="en-GB"/>
        </a:p>
      </dgm:t>
    </dgm:pt>
    <dgm:pt modelId="{A705C491-4552-42AF-8EB1-35EAFF2DE3FB}" type="pres">
      <dgm:prSet presAssocID="{8A2DEAEC-2BC7-4181-8649-48ADB638C4F4}" presName="childNode2tx" presStyleLbl="bgAcc1" presStyleIdx="1" presStyleCnt="3">
        <dgm:presLayoutVars>
          <dgm:bulletEnabled val="1"/>
        </dgm:presLayoutVars>
      </dgm:prSet>
      <dgm:spPr/>
      <dgm:t>
        <a:bodyPr/>
        <a:lstStyle/>
        <a:p>
          <a:endParaRPr lang="en-GB"/>
        </a:p>
      </dgm:t>
    </dgm:pt>
    <dgm:pt modelId="{D68629A6-AD06-4889-8D9F-A5829B500A69}" type="pres">
      <dgm:prSet presAssocID="{8A2DEAEC-2BC7-4181-8649-48ADB638C4F4}" presName="parentNode2" presStyleLbl="node1" presStyleIdx="1" presStyleCnt="3">
        <dgm:presLayoutVars>
          <dgm:chMax val="0"/>
          <dgm:bulletEnabled val="1"/>
        </dgm:presLayoutVars>
      </dgm:prSet>
      <dgm:spPr/>
      <dgm:t>
        <a:bodyPr/>
        <a:lstStyle/>
        <a:p>
          <a:endParaRPr lang="en-GB"/>
        </a:p>
      </dgm:t>
    </dgm:pt>
    <dgm:pt modelId="{F6470771-67C7-4103-B0FE-443253F1231A}" type="pres">
      <dgm:prSet presAssocID="{8A2DEAEC-2BC7-4181-8649-48ADB638C4F4}" presName="connSite2" presStyleCnt="0"/>
      <dgm:spPr/>
    </dgm:pt>
    <dgm:pt modelId="{8176B42B-125F-47B5-BB6F-D14F0C470584}" type="pres">
      <dgm:prSet presAssocID="{4DA285FF-92A4-43BC-87D4-3F4315120165}" presName="Name18" presStyleLbl="sibTrans2D1" presStyleIdx="1" presStyleCnt="2"/>
      <dgm:spPr/>
      <dgm:t>
        <a:bodyPr/>
        <a:lstStyle/>
        <a:p>
          <a:endParaRPr lang="en-GB"/>
        </a:p>
      </dgm:t>
    </dgm:pt>
    <dgm:pt modelId="{B51315AD-BFB5-4AF3-96C4-2770319DA892}" type="pres">
      <dgm:prSet presAssocID="{77A9E09A-01EE-4143-B646-D5B506BA1D91}" presName="composite1" presStyleCnt="0"/>
      <dgm:spPr/>
    </dgm:pt>
    <dgm:pt modelId="{B2C24D1E-C243-4A44-91D5-5EC99493A7BA}" type="pres">
      <dgm:prSet presAssocID="{77A9E09A-01EE-4143-B646-D5B506BA1D91}" presName="dummyNode1" presStyleLbl="node1" presStyleIdx="1" presStyleCnt="3"/>
      <dgm:spPr/>
    </dgm:pt>
    <dgm:pt modelId="{A68AE4E0-98C0-4F09-81F9-76C5C3B11D64}" type="pres">
      <dgm:prSet presAssocID="{77A9E09A-01EE-4143-B646-D5B506BA1D91}" presName="childNode1" presStyleLbl="bgAcc1" presStyleIdx="2" presStyleCnt="3">
        <dgm:presLayoutVars>
          <dgm:bulletEnabled val="1"/>
        </dgm:presLayoutVars>
      </dgm:prSet>
      <dgm:spPr/>
      <dgm:t>
        <a:bodyPr/>
        <a:lstStyle/>
        <a:p>
          <a:endParaRPr lang="en-GB"/>
        </a:p>
      </dgm:t>
    </dgm:pt>
    <dgm:pt modelId="{1B34D615-0D73-40C6-AC92-591B1385F3E3}" type="pres">
      <dgm:prSet presAssocID="{77A9E09A-01EE-4143-B646-D5B506BA1D91}" presName="childNode1tx" presStyleLbl="bgAcc1" presStyleIdx="2" presStyleCnt="3">
        <dgm:presLayoutVars>
          <dgm:bulletEnabled val="1"/>
        </dgm:presLayoutVars>
      </dgm:prSet>
      <dgm:spPr/>
      <dgm:t>
        <a:bodyPr/>
        <a:lstStyle/>
        <a:p>
          <a:endParaRPr lang="en-GB"/>
        </a:p>
      </dgm:t>
    </dgm:pt>
    <dgm:pt modelId="{65CF371D-2B2E-4D19-84AB-E76F83EB5C8D}" type="pres">
      <dgm:prSet presAssocID="{77A9E09A-01EE-4143-B646-D5B506BA1D91}" presName="parentNode1" presStyleLbl="node1" presStyleIdx="2" presStyleCnt="3" custLinFactNeighborY="31297">
        <dgm:presLayoutVars>
          <dgm:chMax val="1"/>
          <dgm:bulletEnabled val="1"/>
        </dgm:presLayoutVars>
      </dgm:prSet>
      <dgm:spPr/>
      <dgm:t>
        <a:bodyPr/>
        <a:lstStyle/>
        <a:p>
          <a:endParaRPr lang="en-GB"/>
        </a:p>
      </dgm:t>
    </dgm:pt>
    <dgm:pt modelId="{AC8DA23B-41F4-4911-8B7C-B0E0E2EA1F2D}" type="pres">
      <dgm:prSet presAssocID="{77A9E09A-01EE-4143-B646-D5B506BA1D91}" presName="connSite1" presStyleCnt="0"/>
      <dgm:spPr/>
    </dgm:pt>
  </dgm:ptLst>
  <dgm:cxnLst>
    <dgm:cxn modelId="{DD20DB2A-210B-452D-8BE4-9209E434C51E}" type="presOf" srcId="{36D06288-14DA-49A7-BEE8-813E8861E4F7}" destId="{FE73A294-B96D-4F7D-A841-03183C8B756A}" srcOrd="0" destOrd="0" presId="urn:microsoft.com/office/officeart/2005/8/layout/hProcess4"/>
    <dgm:cxn modelId="{D3115E08-65BA-454C-A8B6-1F82A79EFAE8}" type="presOf" srcId="{77A9E09A-01EE-4143-B646-D5B506BA1D91}" destId="{65CF371D-2B2E-4D19-84AB-E76F83EB5C8D}" srcOrd="0" destOrd="0" presId="urn:microsoft.com/office/officeart/2005/8/layout/hProcess4"/>
    <dgm:cxn modelId="{49C9BB81-FA4A-49A3-9CA4-F7DB59BF2FB0}" type="presOf" srcId="{AD72BDEF-506E-42F4-9E95-7A6074456504}" destId="{13D07DD6-7A38-4BB4-87D2-6E065DD3C78B}" srcOrd="0" destOrd="0" presId="urn:microsoft.com/office/officeart/2005/8/layout/hProcess4"/>
    <dgm:cxn modelId="{F3C0130D-EDE0-4A58-BC61-8F0904B3AA74}" srcId="{77A9E09A-01EE-4143-B646-D5B506BA1D91}" destId="{F0903E96-D748-4798-8AD3-8598CAC28C4E}" srcOrd="0" destOrd="0" parTransId="{5A48F9AD-0054-4349-A931-E316610A3F58}" sibTransId="{6A48DC0A-A248-40BE-87C8-41B933D20121}"/>
    <dgm:cxn modelId="{188CBADF-64B8-49EC-975F-769F251727A6}" type="presOf" srcId="{F0903E96-D748-4798-8AD3-8598CAC28C4E}" destId="{A68AE4E0-98C0-4F09-81F9-76C5C3B11D64}" srcOrd="0" destOrd="0" presId="urn:microsoft.com/office/officeart/2005/8/layout/hProcess4"/>
    <dgm:cxn modelId="{AF06493F-1016-437A-B17B-451147E52374}" type="presOf" srcId="{8F45E148-B6FE-4687-87DF-42EF8DC6797F}" destId="{4A7E6900-7312-484C-AFC3-64698934EF70}" srcOrd="0" destOrd="0" presId="urn:microsoft.com/office/officeart/2005/8/layout/hProcess4"/>
    <dgm:cxn modelId="{5CC25523-D317-4BDF-ADAF-C8E33F0E3DA5}" type="presOf" srcId="{2B45E122-9E0E-44A6-B990-4AE2F27D0A1C}" destId="{C5987D72-F3BE-45D0-BAEC-FA22412CDD36}" srcOrd="0" destOrd="0" presId="urn:microsoft.com/office/officeart/2005/8/layout/hProcess4"/>
    <dgm:cxn modelId="{1C6CD615-B408-4CCB-9875-E7964179CFB2}" type="presOf" srcId="{F0903E96-D748-4798-8AD3-8598CAC28C4E}" destId="{1B34D615-0D73-40C6-AC92-591B1385F3E3}" srcOrd="1" destOrd="0" presId="urn:microsoft.com/office/officeart/2005/8/layout/hProcess4"/>
    <dgm:cxn modelId="{547EFCC7-CA32-4341-BF0F-B6DC039603DD}" type="presOf" srcId="{B8287183-66B1-4D45-8C72-540A42BE7DE7}" destId="{6F8592EC-E99B-410F-8B02-D8DC90378EC0}" srcOrd="0" destOrd="0" presId="urn:microsoft.com/office/officeart/2005/8/layout/hProcess4"/>
    <dgm:cxn modelId="{E8A58B32-81F6-4FD2-B39E-51AEAF6C4B27}" srcId="{36D06288-14DA-49A7-BEE8-813E8861E4F7}" destId="{AD72BDEF-506E-42F4-9E95-7A6074456504}" srcOrd="0" destOrd="0" parTransId="{EB2253ED-ABFD-4BF3-A14D-A058134A360A}" sibTransId="{2B45E122-9E0E-44A6-B990-4AE2F27D0A1C}"/>
    <dgm:cxn modelId="{31B14819-E48E-4D01-9BAD-232AD15BCE70}" type="presOf" srcId="{8F45E148-B6FE-4687-87DF-42EF8DC6797F}" destId="{A705C491-4552-42AF-8EB1-35EAFF2DE3FB}" srcOrd="1" destOrd="0" presId="urn:microsoft.com/office/officeart/2005/8/layout/hProcess4"/>
    <dgm:cxn modelId="{8AA5286E-5473-4AC5-AEA5-6F77E5CD02BD}" srcId="{36D06288-14DA-49A7-BEE8-813E8861E4F7}" destId="{8A2DEAEC-2BC7-4181-8649-48ADB638C4F4}" srcOrd="1" destOrd="0" parTransId="{D274347B-9697-4FF5-B318-DB7572835C40}" sibTransId="{4DA285FF-92A4-43BC-87D4-3F4315120165}"/>
    <dgm:cxn modelId="{512BD643-029B-4C7B-99A0-7C2474B0018D}" type="presOf" srcId="{4DA285FF-92A4-43BC-87D4-3F4315120165}" destId="{8176B42B-125F-47B5-BB6F-D14F0C470584}" srcOrd="0" destOrd="0" presId="urn:microsoft.com/office/officeart/2005/8/layout/hProcess4"/>
    <dgm:cxn modelId="{B06AF4BD-8612-4BF0-8362-82C900A03358}" srcId="{8A2DEAEC-2BC7-4181-8649-48ADB638C4F4}" destId="{8F45E148-B6FE-4687-87DF-42EF8DC6797F}" srcOrd="0" destOrd="0" parTransId="{CAEACF07-9CE7-4FAF-A9AE-062B427A50A7}" sibTransId="{EEFD8328-5471-43CA-BE0E-D57D3A3C99A7}"/>
    <dgm:cxn modelId="{34A60F9A-B7DC-49BD-9E40-6FDD78A59728}" srcId="{36D06288-14DA-49A7-BEE8-813E8861E4F7}" destId="{77A9E09A-01EE-4143-B646-D5B506BA1D91}" srcOrd="2" destOrd="0" parTransId="{4B76A7F8-9354-424D-9713-8A05BD01BC85}" sibTransId="{B65D5B3D-15A8-4572-9549-1832F28FF930}"/>
    <dgm:cxn modelId="{7AAC0C76-786F-4B4F-A0BF-A2F1A9CAF51D}" type="presOf" srcId="{B8287183-66B1-4D45-8C72-540A42BE7DE7}" destId="{7A414785-3A02-46F1-B484-4D0E680945F1}" srcOrd="1" destOrd="0" presId="urn:microsoft.com/office/officeart/2005/8/layout/hProcess4"/>
    <dgm:cxn modelId="{AD74F486-3953-4BEF-BE59-17CD3CF87ED7}" type="presOf" srcId="{8A2DEAEC-2BC7-4181-8649-48ADB638C4F4}" destId="{D68629A6-AD06-4889-8D9F-A5829B500A69}" srcOrd="0" destOrd="0" presId="urn:microsoft.com/office/officeart/2005/8/layout/hProcess4"/>
    <dgm:cxn modelId="{C7192234-3502-4108-BE59-ADA68B89F213}" srcId="{AD72BDEF-506E-42F4-9E95-7A6074456504}" destId="{B8287183-66B1-4D45-8C72-540A42BE7DE7}" srcOrd="0" destOrd="0" parTransId="{0C8F1BEA-CAF8-475A-8152-FDCD48F51C39}" sibTransId="{A25B387B-5BBC-41A6-94F6-9E1F12FB1873}"/>
    <dgm:cxn modelId="{F1354FBB-19E6-4F8E-96E5-D30C4D7FF104}" type="presParOf" srcId="{FE73A294-B96D-4F7D-A841-03183C8B756A}" destId="{94532339-BA56-4EBD-9859-0117CFB98862}" srcOrd="0" destOrd="0" presId="urn:microsoft.com/office/officeart/2005/8/layout/hProcess4"/>
    <dgm:cxn modelId="{5494936A-77CF-426A-9AFC-0F36BF3C3B31}" type="presParOf" srcId="{FE73A294-B96D-4F7D-A841-03183C8B756A}" destId="{BA6DEB57-7FD3-4736-B287-87AE64233664}" srcOrd="1" destOrd="0" presId="urn:microsoft.com/office/officeart/2005/8/layout/hProcess4"/>
    <dgm:cxn modelId="{8930FE40-0F07-4709-8035-C6499A5C096F}" type="presParOf" srcId="{FE73A294-B96D-4F7D-A841-03183C8B756A}" destId="{04CC9FE8-3CBB-4F4E-B481-333BE5178D85}" srcOrd="2" destOrd="0" presId="urn:microsoft.com/office/officeart/2005/8/layout/hProcess4"/>
    <dgm:cxn modelId="{A2EB1BDA-B5D6-459A-A6D8-6CC495F3AAC9}" type="presParOf" srcId="{04CC9FE8-3CBB-4F4E-B481-333BE5178D85}" destId="{7B856D33-2EC3-4DEB-B2AD-302087B8EBA7}" srcOrd="0" destOrd="0" presId="urn:microsoft.com/office/officeart/2005/8/layout/hProcess4"/>
    <dgm:cxn modelId="{E7D470B7-E89E-4EE5-903A-78B76A9A002E}" type="presParOf" srcId="{7B856D33-2EC3-4DEB-B2AD-302087B8EBA7}" destId="{AC605D5C-BF4C-4C26-87F5-60EECEE7FE5D}" srcOrd="0" destOrd="0" presId="urn:microsoft.com/office/officeart/2005/8/layout/hProcess4"/>
    <dgm:cxn modelId="{4736DD81-DCE2-4100-AF43-B00A5970AC09}" type="presParOf" srcId="{7B856D33-2EC3-4DEB-B2AD-302087B8EBA7}" destId="{6F8592EC-E99B-410F-8B02-D8DC90378EC0}" srcOrd="1" destOrd="0" presId="urn:microsoft.com/office/officeart/2005/8/layout/hProcess4"/>
    <dgm:cxn modelId="{79060B19-5889-4854-B290-0236CEB3C5FE}" type="presParOf" srcId="{7B856D33-2EC3-4DEB-B2AD-302087B8EBA7}" destId="{7A414785-3A02-46F1-B484-4D0E680945F1}" srcOrd="2" destOrd="0" presId="urn:microsoft.com/office/officeart/2005/8/layout/hProcess4"/>
    <dgm:cxn modelId="{A6B0708E-2F4B-44DC-B104-46A3DC216534}" type="presParOf" srcId="{7B856D33-2EC3-4DEB-B2AD-302087B8EBA7}" destId="{13D07DD6-7A38-4BB4-87D2-6E065DD3C78B}" srcOrd="3" destOrd="0" presId="urn:microsoft.com/office/officeart/2005/8/layout/hProcess4"/>
    <dgm:cxn modelId="{F7916A34-660D-430C-99E7-8F49B03437F1}" type="presParOf" srcId="{7B856D33-2EC3-4DEB-B2AD-302087B8EBA7}" destId="{15E7F2C5-7D6E-48A5-BBE8-5719706E3C4D}" srcOrd="4" destOrd="0" presId="urn:microsoft.com/office/officeart/2005/8/layout/hProcess4"/>
    <dgm:cxn modelId="{1937C353-54A5-4644-A6C1-C4521DB5DD21}" type="presParOf" srcId="{04CC9FE8-3CBB-4F4E-B481-333BE5178D85}" destId="{C5987D72-F3BE-45D0-BAEC-FA22412CDD36}" srcOrd="1" destOrd="0" presId="urn:microsoft.com/office/officeart/2005/8/layout/hProcess4"/>
    <dgm:cxn modelId="{14FF20C1-8F77-4AD6-B6D9-2C06736B6D48}" type="presParOf" srcId="{04CC9FE8-3CBB-4F4E-B481-333BE5178D85}" destId="{FB35FEC8-E825-4FFA-87B5-FEA384F23013}" srcOrd="2" destOrd="0" presId="urn:microsoft.com/office/officeart/2005/8/layout/hProcess4"/>
    <dgm:cxn modelId="{8275EDA9-F110-49C0-84DF-AD04784DF054}" type="presParOf" srcId="{FB35FEC8-E825-4FFA-87B5-FEA384F23013}" destId="{3D3A248A-0FBA-4AFC-B8C3-313C902CDAF8}" srcOrd="0" destOrd="0" presId="urn:microsoft.com/office/officeart/2005/8/layout/hProcess4"/>
    <dgm:cxn modelId="{1EFF0184-30AC-4664-BE7E-A1BAF330CB67}" type="presParOf" srcId="{FB35FEC8-E825-4FFA-87B5-FEA384F23013}" destId="{4A7E6900-7312-484C-AFC3-64698934EF70}" srcOrd="1" destOrd="0" presId="urn:microsoft.com/office/officeart/2005/8/layout/hProcess4"/>
    <dgm:cxn modelId="{CF593F86-336B-4B7E-BA83-3052980D9D14}" type="presParOf" srcId="{FB35FEC8-E825-4FFA-87B5-FEA384F23013}" destId="{A705C491-4552-42AF-8EB1-35EAFF2DE3FB}" srcOrd="2" destOrd="0" presId="urn:microsoft.com/office/officeart/2005/8/layout/hProcess4"/>
    <dgm:cxn modelId="{44C15382-CDDD-4692-A001-0F4B76C8206D}" type="presParOf" srcId="{FB35FEC8-E825-4FFA-87B5-FEA384F23013}" destId="{D68629A6-AD06-4889-8D9F-A5829B500A69}" srcOrd="3" destOrd="0" presId="urn:microsoft.com/office/officeart/2005/8/layout/hProcess4"/>
    <dgm:cxn modelId="{723DC4AE-28F5-42BF-8BE6-9591D898EE5E}" type="presParOf" srcId="{FB35FEC8-E825-4FFA-87B5-FEA384F23013}" destId="{F6470771-67C7-4103-B0FE-443253F1231A}" srcOrd="4" destOrd="0" presId="urn:microsoft.com/office/officeart/2005/8/layout/hProcess4"/>
    <dgm:cxn modelId="{66CD064A-2C2A-469F-8C4F-4434AD6580C3}" type="presParOf" srcId="{04CC9FE8-3CBB-4F4E-B481-333BE5178D85}" destId="{8176B42B-125F-47B5-BB6F-D14F0C470584}" srcOrd="3" destOrd="0" presId="urn:microsoft.com/office/officeart/2005/8/layout/hProcess4"/>
    <dgm:cxn modelId="{6DC9CC2E-074A-45F4-AFFA-3D4CF17F870D}" type="presParOf" srcId="{04CC9FE8-3CBB-4F4E-B481-333BE5178D85}" destId="{B51315AD-BFB5-4AF3-96C4-2770319DA892}" srcOrd="4" destOrd="0" presId="urn:microsoft.com/office/officeart/2005/8/layout/hProcess4"/>
    <dgm:cxn modelId="{0D3E2744-BCB3-457D-9547-BC21C28A9983}" type="presParOf" srcId="{B51315AD-BFB5-4AF3-96C4-2770319DA892}" destId="{B2C24D1E-C243-4A44-91D5-5EC99493A7BA}" srcOrd="0" destOrd="0" presId="urn:microsoft.com/office/officeart/2005/8/layout/hProcess4"/>
    <dgm:cxn modelId="{0CFFE78E-5CBA-4F3D-8945-E198A7998787}" type="presParOf" srcId="{B51315AD-BFB5-4AF3-96C4-2770319DA892}" destId="{A68AE4E0-98C0-4F09-81F9-76C5C3B11D64}" srcOrd="1" destOrd="0" presId="urn:microsoft.com/office/officeart/2005/8/layout/hProcess4"/>
    <dgm:cxn modelId="{73ECE28D-53A9-4A6E-8B1B-DA9C588EF2E1}" type="presParOf" srcId="{B51315AD-BFB5-4AF3-96C4-2770319DA892}" destId="{1B34D615-0D73-40C6-AC92-591B1385F3E3}" srcOrd="2" destOrd="0" presId="urn:microsoft.com/office/officeart/2005/8/layout/hProcess4"/>
    <dgm:cxn modelId="{A0E66EF2-F35A-457B-9B40-8990B93DCFE6}" type="presParOf" srcId="{B51315AD-BFB5-4AF3-96C4-2770319DA892}" destId="{65CF371D-2B2E-4D19-84AB-E76F83EB5C8D}" srcOrd="3" destOrd="0" presId="urn:microsoft.com/office/officeart/2005/8/layout/hProcess4"/>
    <dgm:cxn modelId="{28145345-4348-498D-8716-913DFC79C58E}" type="presParOf" srcId="{B51315AD-BFB5-4AF3-96C4-2770319DA892}" destId="{AC8DA23B-41F4-4911-8B7C-B0E0E2EA1F2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06288-14DA-49A7-BEE8-813E8861E4F7}" type="doc">
      <dgm:prSet loTypeId="urn:microsoft.com/office/officeart/2005/8/layout/hProcess4" loCatId="process" qsTypeId="urn:microsoft.com/office/officeart/2005/8/quickstyle/simple3" qsCatId="simple" csTypeId="urn:microsoft.com/office/officeart/2005/8/colors/accent3_2" csCatId="accent3" phldr="1"/>
      <dgm:spPr/>
      <dgm:t>
        <a:bodyPr/>
        <a:lstStyle/>
        <a:p>
          <a:endParaRPr lang="en-GB"/>
        </a:p>
      </dgm:t>
    </dgm:pt>
    <dgm:pt modelId="{AD72BDEF-506E-42F4-9E95-7A6074456504}">
      <dgm:prSet phldrT="[Text]"/>
      <dgm:spPr/>
      <dgm:t>
        <a:bodyPr/>
        <a:lstStyle/>
        <a:p>
          <a:r>
            <a:rPr lang="en-GB" dirty="0" smtClean="0"/>
            <a:t>One disadvantage is</a:t>
          </a:r>
          <a:endParaRPr lang="en-GB" dirty="0"/>
        </a:p>
      </dgm:t>
    </dgm:pt>
    <dgm:pt modelId="{EB2253ED-ABFD-4BF3-A14D-A058134A360A}" type="parTrans" cxnId="{E8A58B32-81F6-4FD2-B39E-51AEAF6C4B27}">
      <dgm:prSet/>
      <dgm:spPr/>
      <dgm:t>
        <a:bodyPr/>
        <a:lstStyle/>
        <a:p>
          <a:endParaRPr lang="en-GB"/>
        </a:p>
      </dgm:t>
    </dgm:pt>
    <dgm:pt modelId="{2B45E122-9E0E-44A6-B990-4AE2F27D0A1C}" type="sibTrans" cxnId="{E8A58B32-81F6-4FD2-B39E-51AEAF6C4B27}">
      <dgm:prSet/>
      <dgm:spPr/>
      <dgm:t>
        <a:bodyPr/>
        <a:lstStyle/>
        <a:p>
          <a:endParaRPr lang="en-GB"/>
        </a:p>
      </dgm:t>
    </dgm:pt>
    <dgm:pt modelId="{B8287183-66B1-4D45-8C72-540A42BE7DE7}">
      <dgm:prSet phldrT="[Text]"/>
      <dgm:spPr/>
      <dgm:t>
        <a:bodyPr/>
        <a:lstStyle/>
        <a:p>
          <a:endParaRPr lang="en-GB" dirty="0"/>
        </a:p>
      </dgm:t>
    </dgm:pt>
    <dgm:pt modelId="{0C8F1BEA-CAF8-475A-8152-FDCD48F51C39}" type="parTrans" cxnId="{C7192234-3502-4108-BE59-ADA68B89F213}">
      <dgm:prSet/>
      <dgm:spPr/>
      <dgm:t>
        <a:bodyPr/>
        <a:lstStyle/>
        <a:p>
          <a:endParaRPr lang="en-GB"/>
        </a:p>
      </dgm:t>
    </dgm:pt>
    <dgm:pt modelId="{A25B387B-5BBC-41A6-94F6-9E1F12FB1873}" type="sibTrans" cxnId="{C7192234-3502-4108-BE59-ADA68B89F213}">
      <dgm:prSet/>
      <dgm:spPr/>
      <dgm:t>
        <a:bodyPr/>
        <a:lstStyle/>
        <a:p>
          <a:endParaRPr lang="en-GB"/>
        </a:p>
      </dgm:t>
    </dgm:pt>
    <dgm:pt modelId="{8A2DEAEC-2BC7-4181-8649-48ADB638C4F4}">
      <dgm:prSet phldrT="[Text]"/>
      <dgm:spPr/>
      <dgm:t>
        <a:bodyPr/>
        <a:lstStyle/>
        <a:p>
          <a:r>
            <a:rPr lang="en-GB" dirty="0" smtClean="0"/>
            <a:t>This could lead to</a:t>
          </a:r>
          <a:endParaRPr lang="en-GB" dirty="0"/>
        </a:p>
      </dgm:t>
    </dgm:pt>
    <dgm:pt modelId="{D274347B-9697-4FF5-B318-DB7572835C40}" type="parTrans" cxnId="{8AA5286E-5473-4AC5-AEA5-6F77E5CD02BD}">
      <dgm:prSet/>
      <dgm:spPr/>
      <dgm:t>
        <a:bodyPr/>
        <a:lstStyle/>
        <a:p>
          <a:endParaRPr lang="en-GB"/>
        </a:p>
      </dgm:t>
    </dgm:pt>
    <dgm:pt modelId="{4DA285FF-92A4-43BC-87D4-3F4315120165}" type="sibTrans" cxnId="{8AA5286E-5473-4AC5-AEA5-6F77E5CD02BD}">
      <dgm:prSet/>
      <dgm:spPr/>
      <dgm:t>
        <a:bodyPr/>
        <a:lstStyle/>
        <a:p>
          <a:endParaRPr lang="en-GB"/>
        </a:p>
      </dgm:t>
    </dgm:pt>
    <dgm:pt modelId="{8F45E148-B6FE-4687-87DF-42EF8DC6797F}">
      <dgm:prSet phldrT="[Text]"/>
      <dgm:spPr/>
      <dgm:t>
        <a:bodyPr/>
        <a:lstStyle/>
        <a:p>
          <a:endParaRPr lang="en-GB" dirty="0"/>
        </a:p>
      </dgm:t>
    </dgm:pt>
    <dgm:pt modelId="{CAEACF07-9CE7-4FAF-A9AE-062B427A50A7}" type="parTrans" cxnId="{B06AF4BD-8612-4BF0-8362-82C900A03358}">
      <dgm:prSet/>
      <dgm:spPr/>
      <dgm:t>
        <a:bodyPr/>
        <a:lstStyle/>
        <a:p>
          <a:endParaRPr lang="en-GB"/>
        </a:p>
      </dgm:t>
    </dgm:pt>
    <dgm:pt modelId="{EEFD8328-5471-43CA-BE0E-D57D3A3C99A7}" type="sibTrans" cxnId="{B06AF4BD-8612-4BF0-8362-82C900A03358}">
      <dgm:prSet/>
      <dgm:spPr/>
      <dgm:t>
        <a:bodyPr/>
        <a:lstStyle/>
        <a:p>
          <a:endParaRPr lang="en-GB"/>
        </a:p>
      </dgm:t>
    </dgm:pt>
    <dgm:pt modelId="{77A9E09A-01EE-4143-B646-D5B506BA1D91}">
      <dgm:prSet phldrT="[Text]"/>
      <dgm:spPr/>
      <dgm:t>
        <a:bodyPr/>
        <a:lstStyle/>
        <a:p>
          <a:r>
            <a:rPr lang="en-GB" dirty="0" smtClean="0"/>
            <a:t>As a result</a:t>
          </a:r>
          <a:endParaRPr lang="en-GB" dirty="0"/>
        </a:p>
      </dgm:t>
    </dgm:pt>
    <dgm:pt modelId="{4B76A7F8-9354-424D-9713-8A05BD01BC85}" type="parTrans" cxnId="{34A60F9A-B7DC-49BD-9E40-6FDD78A59728}">
      <dgm:prSet/>
      <dgm:spPr/>
      <dgm:t>
        <a:bodyPr/>
        <a:lstStyle/>
        <a:p>
          <a:endParaRPr lang="en-GB"/>
        </a:p>
      </dgm:t>
    </dgm:pt>
    <dgm:pt modelId="{B65D5B3D-15A8-4572-9549-1832F28FF930}" type="sibTrans" cxnId="{34A60F9A-B7DC-49BD-9E40-6FDD78A59728}">
      <dgm:prSet/>
      <dgm:spPr/>
      <dgm:t>
        <a:bodyPr/>
        <a:lstStyle/>
        <a:p>
          <a:endParaRPr lang="en-GB"/>
        </a:p>
      </dgm:t>
    </dgm:pt>
    <dgm:pt modelId="{F0903E96-D748-4798-8AD3-8598CAC28C4E}">
      <dgm:prSet phldrT="[Text]"/>
      <dgm:spPr/>
      <dgm:t>
        <a:bodyPr/>
        <a:lstStyle/>
        <a:p>
          <a:endParaRPr lang="en-GB" dirty="0"/>
        </a:p>
      </dgm:t>
    </dgm:pt>
    <dgm:pt modelId="{5A48F9AD-0054-4349-A931-E316610A3F58}" type="parTrans" cxnId="{F3C0130D-EDE0-4A58-BC61-8F0904B3AA74}">
      <dgm:prSet/>
      <dgm:spPr/>
      <dgm:t>
        <a:bodyPr/>
        <a:lstStyle/>
        <a:p>
          <a:endParaRPr lang="en-GB"/>
        </a:p>
      </dgm:t>
    </dgm:pt>
    <dgm:pt modelId="{6A48DC0A-A248-40BE-87C8-41B933D20121}" type="sibTrans" cxnId="{F3C0130D-EDE0-4A58-BC61-8F0904B3AA74}">
      <dgm:prSet/>
      <dgm:spPr/>
      <dgm:t>
        <a:bodyPr/>
        <a:lstStyle/>
        <a:p>
          <a:endParaRPr lang="en-GB"/>
        </a:p>
      </dgm:t>
    </dgm:pt>
    <dgm:pt modelId="{FE73A294-B96D-4F7D-A841-03183C8B756A}" type="pres">
      <dgm:prSet presAssocID="{36D06288-14DA-49A7-BEE8-813E8861E4F7}" presName="Name0" presStyleCnt="0">
        <dgm:presLayoutVars>
          <dgm:dir/>
          <dgm:animLvl val="lvl"/>
          <dgm:resizeHandles val="exact"/>
        </dgm:presLayoutVars>
      </dgm:prSet>
      <dgm:spPr/>
      <dgm:t>
        <a:bodyPr/>
        <a:lstStyle/>
        <a:p>
          <a:endParaRPr lang="en-GB"/>
        </a:p>
      </dgm:t>
    </dgm:pt>
    <dgm:pt modelId="{94532339-BA56-4EBD-9859-0117CFB98862}" type="pres">
      <dgm:prSet presAssocID="{36D06288-14DA-49A7-BEE8-813E8861E4F7}" presName="tSp" presStyleCnt="0"/>
      <dgm:spPr/>
    </dgm:pt>
    <dgm:pt modelId="{BA6DEB57-7FD3-4736-B287-87AE64233664}" type="pres">
      <dgm:prSet presAssocID="{36D06288-14DA-49A7-BEE8-813E8861E4F7}" presName="bSp" presStyleCnt="0"/>
      <dgm:spPr/>
    </dgm:pt>
    <dgm:pt modelId="{04CC9FE8-3CBB-4F4E-B481-333BE5178D85}" type="pres">
      <dgm:prSet presAssocID="{36D06288-14DA-49A7-BEE8-813E8861E4F7}" presName="process" presStyleCnt="0"/>
      <dgm:spPr/>
    </dgm:pt>
    <dgm:pt modelId="{7B856D33-2EC3-4DEB-B2AD-302087B8EBA7}" type="pres">
      <dgm:prSet presAssocID="{AD72BDEF-506E-42F4-9E95-7A6074456504}" presName="composite1" presStyleCnt="0"/>
      <dgm:spPr/>
    </dgm:pt>
    <dgm:pt modelId="{AC605D5C-BF4C-4C26-87F5-60EECEE7FE5D}" type="pres">
      <dgm:prSet presAssocID="{AD72BDEF-506E-42F4-9E95-7A6074456504}" presName="dummyNode1" presStyleLbl="node1" presStyleIdx="0" presStyleCnt="3"/>
      <dgm:spPr/>
    </dgm:pt>
    <dgm:pt modelId="{6F8592EC-E99B-410F-8B02-D8DC90378EC0}" type="pres">
      <dgm:prSet presAssocID="{AD72BDEF-506E-42F4-9E95-7A6074456504}" presName="childNode1" presStyleLbl="bgAcc1" presStyleIdx="0" presStyleCnt="3">
        <dgm:presLayoutVars>
          <dgm:bulletEnabled val="1"/>
        </dgm:presLayoutVars>
      </dgm:prSet>
      <dgm:spPr/>
      <dgm:t>
        <a:bodyPr/>
        <a:lstStyle/>
        <a:p>
          <a:endParaRPr lang="en-GB"/>
        </a:p>
      </dgm:t>
    </dgm:pt>
    <dgm:pt modelId="{7A414785-3A02-46F1-B484-4D0E680945F1}" type="pres">
      <dgm:prSet presAssocID="{AD72BDEF-506E-42F4-9E95-7A6074456504}" presName="childNode1tx" presStyleLbl="bgAcc1" presStyleIdx="0" presStyleCnt="3">
        <dgm:presLayoutVars>
          <dgm:bulletEnabled val="1"/>
        </dgm:presLayoutVars>
      </dgm:prSet>
      <dgm:spPr/>
      <dgm:t>
        <a:bodyPr/>
        <a:lstStyle/>
        <a:p>
          <a:endParaRPr lang="en-GB"/>
        </a:p>
      </dgm:t>
    </dgm:pt>
    <dgm:pt modelId="{13D07DD6-7A38-4BB4-87D2-6E065DD3C78B}" type="pres">
      <dgm:prSet presAssocID="{AD72BDEF-506E-42F4-9E95-7A6074456504}" presName="parentNode1" presStyleLbl="node1" presStyleIdx="0" presStyleCnt="3">
        <dgm:presLayoutVars>
          <dgm:chMax val="1"/>
          <dgm:bulletEnabled val="1"/>
        </dgm:presLayoutVars>
      </dgm:prSet>
      <dgm:spPr/>
      <dgm:t>
        <a:bodyPr/>
        <a:lstStyle/>
        <a:p>
          <a:endParaRPr lang="en-GB"/>
        </a:p>
      </dgm:t>
    </dgm:pt>
    <dgm:pt modelId="{15E7F2C5-7D6E-48A5-BBE8-5719706E3C4D}" type="pres">
      <dgm:prSet presAssocID="{AD72BDEF-506E-42F4-9E95-7A6074456504}" presName="connSite1" presStyleCnt="0"/>
      <dgm:spPr/>
    </dgm:pt>
    <dgm:pt modelId="{C5987D72-F3BE-45D0-BAEC-FA22412CDD36}" type="pres">
      <dgm:prSet presAssocID="{2B45E122-9E0E-44A6-B990-4AE2F27D0A1C}" presName="Name9" presStyleLbl="sibTrans2D1" presStyleIdx="0" presStyleCnt="2"/>
      <dgm:spPr/>
      <dgm:t>
        <a:bodyPr/>
        <a:lstStyle/>
        <a:p>
          <a:endParaRPr lang="en-GB"/>
        </a:p>
      </dgm:t>
    </dgm:pt>
    <dgm:pt modelId="{FB35FEC8-E825-4FFA-87B5-FEA384F23013}" type="pres">
      <dgm:prSet presAssocID="{8A2DEAEC-2BC7-4181-8649-48ADB638C4F4}" presName="composite2" presStyleCnt="0"/>
      <dgm:spPr/>
    </dgm:pt>
    <dgm:pt modelId="{3D3A248A-0FBA-4AFC-B8C3-313C902CDAF8}" type="pres">
      <dgm:prSet presAssocID="{8A2DEAEC-2BC7-4181-8649-48ADB638C4F4}" presName="dummyNode2" presStyleLbl="node1" presStyleIdx="0" presStyleCnt="3"/>
      <dgm:spPr/>
    </dgm:pt>
    <dgm:pt modelId="{4A7E6900-7312-484C-AFC3-64698934EF70}" type="pres">
      <dgm:prSet presAssocID="{8A2DEAEC-2BC7-4181-8649-48ADB638C4F4}" presName="childNode2" presStyleLbl="bgAcc1" presStyleIdx="1" presStyleCnt="3">
        <dgm:presLayoutVars>
          <dgm:bulletEnabled val="1"/>
        </dgm:presLayoutVars>
      </dgm:prSet>
      <dgm:spPr/>
      <dgm:t>
        <a:bodyPr/>
        <a:lstStyle/>
        <a:p>
          <a:endParaRPr lang="en-GB"/>
        </a:p>
      </dgm:t>
    </dgm:pt>
    <dgm:pt modelId="{A705C491-4552-42AF-8EB1-35EAFF2DE3FB}" type="pres">
      <dgm:prSet presAssocID="{8A2DEAEC-2BC7-4181-8649-48ADB638C4F4}" presName="childNode2tx" presStyleLbl="bgAcc1" presStyleIdx="1" presStyleCnt="3">
        <dgm:presLayoutVars>
          <dgm:bulletEnabled val="1"/>
        </dgm:presLayoutVars>
      </dgm:prSet>
      <dgm:spPr/>
      <dgm:t>
        <a:bodyPr/>
        <a:lstStyle/>
        <a:p>
          <a:endParaRPr lang="en-GB"/>
        </a:p>
      </dgm:t>
    </dgm:pt>
    <dgm:pt modelId="{D68629A6-AD06-4889-8D9F-A5829B500A69}" type="pres">
      <dgm:prSet presAssocID="{8A2DEAEC-2BC7-4181-8649-48ADB638C4F4}" presName="parentNode2" presStyleLbl="node1" presStyleIdx="1" presStyleCnt="3">
        <dgm:presLayoutVars>
          <dgm:chMax val="0"/>
          <dgm:bulletEnabled val="1"/>
        </dgm:presLayoutVars>
      </dgm:prSet>
      <dgm:spPr/>
      <dgm:t>
        <a:bodyPr/>
        <a:lstStyle/>
        <a:p>
          <a:endParaRPr lang="en-GB"/>
        </a:p>
      </dgm:t>
    </dgm:pt>
    <dgm:pt modelId="{F6470771-67C7-4103-B0FE-443253F1231A}" type="pres">
      <dgm:prSet presAssocID="{8A2DEAEC-2BC7-4181-8649-48ADB638C4F4}" presName="connSite2" presStyleCnt="0"/>
      <dgm:spPr/>
    </dgm:pt>
    <dgm:pt modelId="{8176B42B-125F-47B5-BB6F-D14F0C470584}" type="pres">
      <dgm:prSet presAssocID="{4DA285FF-92A4-43BC-87D4-3F4315120165}" presName="Name18" presStyleLbl="sibTrans2D1" presStyleIdx="1" presStyleCnt="2"/>
      <dgm:spPr/>
      <dgm:t>
        <a:bodyPr/>
        <a:lstStyle/>
        <a:p>
          <a:endParaRPr lang="en-GB"/>
        </a:p>
      </dgm:t>
    </dgm:pt>
    <dgm:pt modelId="{B51315AD-BFB5-4AF3-96C4-2770319DA892}" type="pres">
      <dgm:prSet presAssocID="{77A9E09A-01EE-4143-B646-D5B506BA1D91}" presName="composite1" presStyleCnt="0"/>
      <dgm:spPr/>
    </dgm:pt>
    <dgm:pt modelId="{B2C24D1E-C243-4A44-91D5-5EC99493A7BA}" type="pres">
      <dgm:prSet presAssocID="{77A9E09A-01EE-4143-B646-D5B506BA1D91}" presName="dummyNode1" presStyleLbl="node1" presStyleIdx="1" presStyleCnt="3"/>
      <dgm:spPr/>
    </dgm:pt>
    <dgm:pt modelId="{A68AE4E0-98C0-4F09-81F9-76C5C3B11D64}" type="pres">
      <dgm:prSet presAssocID="{77A9E09A-01EE-4143-B646-D5B506BA1D91}" presName="childNode1" presStyleLbl="bgAcc1" presStyleIdx="2" presStyleCnt="3">
        <dgm:presLayoutVars>
          <dgm:bulletEnabled val="1"/>
        </dgm:presLayoutVars>
      </dgm:prSet>
      <dgm:spPr/>
      <dgm:t>
        <a:bodyPr/>
        <a:lstStyle/>
        <a:p>
          <a:endParaRPr lang="en-GB"/>
        </a:p>
      </dgm:t>
    </dgm:pt>
    <dgm:pt modelId="{1B34D615-0D73-40C6-AC92-591B1385F3E3}" type="pres">
      <dgm:prSet presAssocID="{77A9E09A-01EE-4143-B646-D5B506BA1D91}" presName="childNode1tx" presStyleLbl="bgAcc1" presStyleIdx="2" presStyleCnt="3">
        <dgm:presLayoutVars>
          <dgm:bulletEnabled val="1"/>
        </dgm:presLayoutVars>
      </dgm:prSet>
      <dgm:spPr/>
      <dgm:t>
        <a:bodyPr/>
        <a:lstStyle/>
        <a:p>
          <a:endParaRPr lang="en-GB"/>
        </a:p>
      </dgm:t>
    </dgm:pt>
    <dgm:pt modelId="{65CF371D-2B2E-4D19-84AB-E76F83EB5C8D}" type="pres">
      <dgm:prSet presAssocID="{77A9E09A-01EE-4143-B646-D5B506BA1D91}" presName="parentNode1" presStyleLbl="node1" presStyleIdx="2" presStyleCnt="3">
        <dgm:presLayoutVars>
          <dgm:chMax val="1"/>
          <dgm:bulletEnabled val="1"/>
        </dgm:presLayoutVars>
      </dgm:prSet>
      <dgm:spPr/>
      <dgm:t>
        <a:bodyPr/>
        <a:lstStyle/>
        <a:p>
          <a:endParaRPr lang="en-GB"/>
        </a:p>
      </dgm:t>
    </dgm:pt>
    <dgm:pt modelId="{AC8DA23B-41F4-4911-8B7C-B0E0E2EA1F2D}" type="pres">
      <dgm:prSet presAssocID="{77A9E09A-01EE-4143-B646-D5B506BA1D91}" presName="connSite1" presStyleCnt="0"/>
      <dgm:spPr/>
    </dgm:pt>
  </dgm:ptLst>
  <dgm:cxnLst>
    <dgm:cxn modelId="{31518272-7EDB-44B6-8489-F19E79F1BC7E}" type="presOf" srcId="{F0903E96-D748-4798-8AD3-8598CAC28C4E}" destId="{A68AE4E0-98C0-4F09-81F9-76C5C3B11D64}" srcOrd="0" destOrd="0" presId="urn:microsoft.com/office/officeart/2005/8/layout/hProcess4"/>
    <dgm:cxn modelId="{F3C0130D-EDE0-4A58-BC61-8F0904B3AA74}" srcId="{77A9E09A-01EE-4143-B646-D5B506BA1D91}" destId="{F0903E96-D748-4798-8AD3-8598CAC28C4E}" srcOrd="0" destOrd="0" parTransId="{5A48F9AD-0054-4349-A931-E316610A3F58}" sibTransId="{6A48DC0A-A248-40BE-87C8-41B933D20121}"/>
    <dgm:cxn modelId="{79C0CC60-8A23-4BE8-B64D-7AB6BBCD57F8}" type="presOf" srcId="{2B45E122-9E0E-44A6-B990-4AE2F27D0A1C}" destId="{C5987D72-F3BE-45D0-BAEC-FA22412CDD36}" srcOrd="0" destOrd="0" presId="urn:microsoft.com/office/officeart/2005/8/layout/hProcess4"/>
    <dgm:cxn modelId="{B06AF4BD-8612-4BF0-8362-82C900A03358}" srcId="{8A2DEAEC-2BC7-4181-8649-48ADB638C4F4}" destId="{8F45E148-B6FE-4687-87DF-42EF8DC6797F}" srcOrd="0" destOrd="0" parTransId="{CAEACF07-9CE7-4FAF-A9AE-062B427A50A7}" sibTransId="{EEFD8328-5471-43CA-BE0E-D57D3A3C99A7}"/>
    <dgm:cxn modelId="{7E5E0483-1C2E-40B1-881B-F9D7EE04CCEA}" type="presOf" srcId="{B8287183-66B1-4D45-8C72-540A42BE7DE7}" destId="{7A414785-3A02-46F1-B484-4D0E680945F1}" srcOrd="1" destOrd="0" presId="urn:microsoft.com/office/officeart/2005/8/layout/hProcess4"/>
    <dgm:cxn modelId="{C12FC323-AE81-4539-8705-BA9B90B8DA0D}" type="presOf" srcId="{36D06288-14DA-49A7-BEE8-813E8861E4F7}" destId="{FE73A294-B96D-4F7D-A841-03183C8B756A}" srcOrd="0" destOrd="0" presId="urn:microsoft.com/office/officeart/2005/8/layout/hProcess4"/>
    <dgm:cxn modelId="{E5B3EFB8-F6BA-431C-88E2-3BA64D1EECC6}" type="presOf" srcId="{8F45E148-B6FE-4687-87DF-42EF8DC6797F}" destId="{4A7E6900-7312-484C-AFC3-64698934EF70}" srcOrd="0" destOrd="0" presId="urn:microsoft.com/office/officeart/2005/8/layout/hProcess4"/>
    <dgm:cxn modelId="{4674E485-30CF-44FF-BAE5-26093D9F393A}" type="presOf" srcId="{AD72BDEF-506E-42F4-9E95-7A6074456504}" destId="{13D07DD6-7A38-4BB4-87D2-6E065DD3C78B}" srcOrd="0" destOrd="0" presId="urn:microsoft.com/office/officeart/2005/8/layout/hProcess4"/>
    <dgm:cxn modelId="{A17FE834-0F53-4E47-83DB-C3629E575D2A}" type="presOf" srcId="{77A9E09A-01EE-4143-B646-D5B506BA1D91}" destId="{65CF371D-2B2E-4D19-84AB-E76F83EB5C8D}" srcOrd="0" destOrd="0" presId="urn:microsoft.com/office/officeart/2005/8/layout/hProcess4"/>
    <dgm:cxn modelId="{8AA5286E-5473-4AC5-AEA5-6F77E5CD02BD}" srcId="{36D06288-14DA-49A7-BEE8-813E8861E4F7}" destId="{8A2DEAEC-2BC7-4181-8649-48ADB638C4F4}" srcOrd="1" destOrd="0" parTransId="{D274347B-9697-4FF5-B318-DB7572835C40}" sibTransId="{4DA285FF-92A4-43BC-87D4-3F4315120165}"/>
    <dgm:cxn modelId="{E4B47BA5-87E8-4F6D-AAE6-EA301A048489}" type="presOf" srcId="{F0903E96-D748-4798-8AD3-8598CAC28C4E}" destId="{1B34D615-0D73-40C6-AC92-591B1385F3E3}" srcOrd="1" destOrd="0" presId="urn:microsoft.com/office/officeart/2005/8/layout/hProcess4"/>
    <dgm:cxn modelId="{6A307D45-FE24-4F58-BE65-98CACB30FEC4}" type="presOf" srcId="{8F45E148-B6FE-4687-87DF-42EF8DC6797F}" destId="{A705C491-4552-42AF-8EB1-35EAFF2DE3FB}" srcOrd="1" destOrd="0" presId="urn:microsoft.com/office/officeart/2005/8/layout/hProcess4"/>
    <dgm:cxn modelId="{34A60F9A-B7DC-49BD-9E40-6FDD78A59728}" srcId="{36D06288-14DA-49A7-BEE8-813E8861E4F7}" destId="{77A9E09A-01EE-4143-B646-D5B506BA1D91}" srcOrd="2" destOrd="0" parTransId="{4B76A7F8-9354-424D-9713-8A05BD01BC85}" sibTransId="{B65D5B3D-15A8-4572-9549-1832F28FF930}"/>
    <dgm:cxn modelId="{D789CD47-3C66-438D-A402-79B3FFE0EA4A}" type="presOf" srcId="{4DA285FF-92A4-43BC-87D4-3F4315120165}" destId="{8176B42B-125F-47B5-BB6F-D14F0C470584}" srcOrd="0" destOrd="0" presId="urn:microsoft.com/office/officeart/2005/8/layout/hProcess4"/>
    <dgm:cxn modelId="{E8A58B32-81F6-4FD2-B39E-51AEAF6C4B27}" srcId="{36D06288-14DA-49A7-BEE8-813E8861E4F7}" destId="{AD72BDEF-506E-42F4-9E95-7A6074456504}" srcOrd="0" destOrd="0" parTransId="{EB2253ED-ABFD-4BF3-A14D-A058134A360A}" sibTransId="{2B45E122-9E0E-44A6-B990-4AE2F27D0A1C}"/>
    <dgm:cxn modelId="{7E2D62F6-9586-4BCE-91D2-801B2FF3B8F2}" type="presOf" srcId="{B8287183-66B1-4D45-8C72-540A42BE7DE7}" destId="{6F8592EC-E99B-410F-8B02-D8DC90378EC0}" srcOrd="0" destOrd="0" presId="urn:microsoft.com/office/officeart/2005/8/layout/hProcess4"/>
    <dgm:cxn modelId="{C7192234-3502-4108-BE59-ADA68B89F213}" srcId="{AD72BDEF-506E-42F4-9E95-7A6074456504}" destId="{B8287183-66B1-4D45-8C72-540A42BE7DE7}" srcOrd="0" destOrd="0" parTransId="{0C8F1BEA-CAF8-475A-8152-FDCD48F51C39}" sibTransId="{A25B387B-5BBC-41A6-94F6-9E1F12FB1873}"/>
    <dgm:cxn modelId="{29A902AB-08F1-4D2B-A57C-0D3E88EC23E4}" type="presOf" srcId="{8A2DEAEC-2BC7-4181-8649-48ADB638C4F4}" destId="{D68629A6-AD06-4889-8D9F-A5829B500A69}" srcOrd="0" destOrd="0" presId="urn:microsoft.com/office/officeart/2005/8/layout/hProcess4"/>
    <dgm:cxn modelId="{C30BBD37-B5BC-452D-8596-ABB67C255506}" type="presParOf" srcId="{FE73A294-B96D-4F7D-A841-03183C8B756A}" destId="{94532339-BA56-4EBD-9859-0117CFB98862}" srcOrd="0" destOrd="0" presId="urn:microsoft.com/office/officeart/2005/8/layout/hProcess4"/>
    <dgm:cxn modelId="{AEF3CD92-14E8-4E4E-B648-20880BC2A112}" type="presParOf" srcId="{FE73A294-B96D-4F7D-A841-03183C8B756A}" destId="{BA6DEB57-7FD3-4736-B287-87AE64233664}" srcOrd="1" destOrd="0" presId="urn:microsoft.com/office/officeart/2005/8/layout/hProcess4"/>
    <dgm:cxn modelId="{63AA390C-4AD6-4FAA-82A9-C894E004FF3B}" type="presParOf" srcId="{FE73A294-B96D-4F7D-A841-03183C8B756A}" destId="{04CC9FE8-3CBB-4F4E-B481-333BE5178D85}" srcOrd="2" destOrd="0" presId="urn:microsoft.com/office/officeart/2005/8/layout/hProcess4"/>
    <dgm:cxn modelId="{524F3310-4BF9-448A-A230-C694981E94C7}" type="presParOf" srcId="{04CC9FE8-3CBB-4F4E-B481-333BE5178D85}" destId="{7B856D33-2EC3-4DEB-B2AD-302087B8EBA7}" srcOrd="0" destOrd="0" presId="urn:microsoft.com/office/officeart/2005/8/layout/hProcess4"/>
    <dgm:cxn modelId="{129FC1FA-8D30-4044-A27E-17FBED902E61}" type="presParOf" srcId="{7B856D33-2EC3-4DEB-B2AD-302087B8EBA7}" destId="{AC605D5C-BF4C-4C26-87F5-60EECEE7FE5D}" srcOrd="0" destOrd="0" presId="urn:microsoft.com/office/officeart/2005/8/layout/hProcess4"/>
    <dgm:cxn modelId="{872E6478-2707-4384-804C-74C387080D4C}" type="presParOf" srcId="{7B856D33-2EC3-4DEB-B2AD-302087B8EBA7}" destId="{6F8592EC-E99B-410F-8B02-D8DC90378EC0}" srcOrd="1" destOrd="0" presId="urn:microsoft.com/office/officeart/2005/8/layout/hProcess4"/>
    <dgm:cxn modelId="{E4016038-C3C6-4A1F-97EC-44930FE54FEF}" type="presParOf" srcId="{7B856D33-2EC3-4DEB-B2AD-302087B8EBA7}" destId="{7A414785-3A02-46F1-B484-4D0E680945F1}" srcOrd="2" destOrd="0" presId="urn:microsoft.com/office/officeart/2005/8/layout/hProcess4"/>
    <dgm:cxn modelId="{05A8C384-5C9C-406A-9D83-073BD4033A0E}" type="presParOf" srcId="{7B856D33-2EC3-4DEB-B2AD-302087B8EBA7}" destId="{13D07DD6-7A38-4BB4-87D2-6E065DD3C78B}" srcOrd="3" destOrd="0" presId="urn:microsoft.com/office/officeart/2005/8/layout/hProcess4"/>
    <dgm:cxn modelId="{E36713B8-867E-4DF4-B61E-3B0A82773DFC}" type="presParOf" srcId="{7B856D33-2EC3-4DEB-B2AD-302087B8EBA7}" destId="{15E7F2C5-7D6E-48A5-BBE8-5719706E3C4D}" srcOrd="4" destOrd="0" presId="urn:microsoft.com/office/officeart/2005/8/layout/hProcess4"/>
    <dgm:cxn modelId="{958CAE44-E247-4DAD-8D43-CA006F758D21}" type="presParOf" srcId="{04CC9FE8-3CBB-4F4E-B481-333BE5178D85}" destId="{C5987D72-F3BE-45D0-BAEC-FA22412CDD36}" srcOrd="1" destOrd="0" presId="urn:microsoft.com/office/officeart/2005/8/layout/hProcess4"/>
    <dgm:cxn modelId="{DAA05788-4D82-46A9-82E7-C8E3F5713446}" type="presParOf" srcId="{04CC9FE8-3CBB-4F4E-B481-333BE5178D85}" destId="{FB35FEC8-E825-4FFA-87B5-FEA384F23013}" srcOrd="2" destOrd="0" presId="urn:microsoft.com/office/officeart/2005/8/layout/hProcess4"/>
    <dgm:cxn modelId="{672D5C6E-08E0-4E06-AA86-996737F50D6D}" type="presParOf" srcId="{FB35FEC8-E825-4FFA-87B5-FEA384F23013}" destId="{3D3A248A-0FBA-4AFC-B8C3-313C902CDAF8}" srcOrd="0" destOrd="0" presId="urn:microsoft.com/office/officeart/2005/8/layout/hProcess4"/>
    <dgm:cxn modelId="{9E8A0751-02A1-4427-BADA-D267B109E290}" type="presParOf" srcId="{FB35FEC8-E825-4FFA-87B5-FEA384F23013}" destId="{4A7E6900-7312-484C-AFC3-64698934EF70}" srcOrd="1" destOrd="0" presId="urn:microsoft.com/office/officeart/2005/8/layout/hProcess4"/>
    <dgm:cxn modelId="{71C29EE8-3AFD-47B2-94FC-CEE2CD0E619A}" type="presParOf" srcId="{FB35FEC8-E825-4FFA-87B5-FEA384F23013}" destId="{A705C491-4552-42AF-8EB1-35EAFF2DE3FB}" srcOrd="2" destOrd="0" presId="urn:microsoft.com/office/officeart/2005/8/layout/hProcess4"/>
    <dgm:cxn modelId="{DF0D66ED-AC1B-497F-A50D-9EF70EFA0415}" type="presParOf" srcId="{FB35FEC8-E825-4FFA-87B5-FEA384F23013}" destId="{D68629A6-AD06-4889-8D9F-A5829B500A69}" srcOrd="3" destOrd="0" presId="urn:microsoft.com/office/officeart/2005/8/layout/hProcess4"/>
    <dgm:cxn modelId="{862E762C-9800-4071-AB3F-1CC38D8588AC}" type="presParOf" srcId="{FB35FEC8-E825-4FFA-87B5-FEA384F23013}" destId="{F6470771-67C7-4103-B0FE-443253F1231A}" srcOrd="4" destOrd="0" presId="urn:microsoft.com/office/officeart/2005/8/layout/hProcess4"/>
    <dgm:cxn modelId="{8FCE4A4F-238C-45F2-A851-55276C8F1734}" type="presParOf" srcId="{04CC9FE8-3CBB-4F4E-B481-333BE5178D85}" destId="{8176B42B-125F-47B5-BB6F-D14F0C470584}" srcOrd="3" destOrd="0" presId="urn:microsoft.com/office/officeart/2005/8/layout/hProcess4"/>
    <dgm:cxn modelId="{D1D326B0-7B5D-4FBE-B468-D3F438690E9E}" type="presParOf" srcId="{04CC9FE8-3CBB-4F4E-B481-333BE5178D85}" destId="{B51315AD-BFB5-4AF3-96C4-2770319DA892}" srcOrd="4" destOrd="0" presId="urn:microsoft.com/office/officeart/2005/8/layout/hProcess4"/>
    <dgm:cxn modelId="{734BC04C-7254-43F6-BCC8-1482D85FE6A8}" type="presParOf" srcId="{B51315AD-BFB5-4AF3-96C4-2770319DA892}" destId="{B2C24D1E-C243-4A44-91D5-5EC99493A7BA}" srcOrd="0" destOrd="0" presId="urn:microsoft.com/office/officeart/2005/8/layout/hProcess4"/>
    <dgm:cxn modelId="{0E94D63A-292C-4D3F-B8F3-F80A5440E0A3}" type="presParOf" srcId="{B51315AD-BFB5-4AF3-96C4-2770319DA892}" destId="{A68AE4E0-98C0-4F09-81F9-76C5C3B11D64}" srcOrd="1" destOrd="0" presId="urn:microsoft.com/office/officeart/2005/8/layout/hProcess4"/>
    <dgm:cxn modelId="{11915BB2-F21B-44CB-8460-692F1E4E0ED7}" type="presParOf" srcId="{B51315AD-BFB5-4AF3-96C4-2770319DA892}" destId="{1B34D615-0D73-40C6-AC92-591B1385F3E3}" srcOrd="2" destOrd="0" presId="urn:microsoft.com/office/officeart/2005/8/layout/hProcess4"/>
    <dgm:cxn modelId="{6A671BD7-359A-4DDD-BC14-62E7E2303D11}" type="presParOf" srcId="{B51315AD-BFB5-4AF3-96C4-2770319DA892}" destId="{65CF371D-2B2E-4D19-84AB-E76F83EB5C8D}" srcOrd="3" destOrd="0" presId="urn:microsoft.com/office/officeart/2005/8/layout/hProcess4"/>
    <dgm:cxn modelId="{965487B4-3F54-44EE-96FD-A6BBB044F7D5}" type="presParOf" srcId="{B51315AD-BFB5-4AF3-96C4-2770319DA892}" destId="{AC8DA23B-41F4-4911-8B7C-B0E0E2EA1F2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5B0A6-0529-4A1F-B1E2-078914B8A64E}"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n-GB"/>
        </a:p>
      </dgm:t>
    </dgm:pt>
    <dgm:pt modelId="{3A5092FA-4E75-462F-BCDE-90C10A7A0A51}">
      <dgm:prSet phldrT="[Text]"/>
      <dgm:spPr/>
      <dgm:t>
        <a:bodyPr/>
        <a:lstStyle/>
        <a:p>
          <a:endParaRPr lang="en-GB" dirty="0"/>
        </a:p>
      </dgm:t>
    </dgm:pt>
    <dgm:pt modelId="{9F8AD974-13A6-4D61-96A4-68D6B283B405}" type="parTrans" cxnId="{F414CFAF-1706-4628-9614-FE56CC606A50}">
      <dgm:prSet/>
      <dgm:spPr/>
      <dgm:t>
        <a:bodyPr/>
        <a:lstStyle/>
        <a:p>
          <a:endParaRPr lang="en-GB"/>
        </a:p>
      </dgm:t>
    </dgm:pt>
    <dgm:pt modelId="{0FCCC94A-BAED-498F-8625-127E395B6959}" type="sibTrans" cxnId="{F414CFAF-1706-4628-9614-FE56CC606A50}">
      <dgm:prSet/>
      <dgm:spPr/>
      <dgm:t>
        <a:bodyPr/>
        <a:lstStyle/>
        <a:p>
          <a:endParaRPr lang="en-GB"/>
        </a:p>
      </dgm:t>
    </dgm:pt>
    <dgm:pt modelId="{7D3A7F2E-FDDB-4BA3-AB59-C7A730923A94}">
      <dgm:prSet phldrT="[Text]"/>
      <dgm:spPr/>
      <dgm:t>
        <a:bodyPr/>
        <a:lstStyle/>
        <a:p>
          <a:endParaRPr lang="en-GB" dirty="0"/>
        </a:p>
      </dgm:t>
    </dgm:pt>
    <dgm:pt modelId="{3CBAA515-7621-40E2-AEAC-243CA1B42397}" type="parTrans" cxnId="{03FDB27D-84A8-49CE-84EC-D1E3687A2DAE}">
      <dgm:prSet/>
      <dgm:spPr/>
      <dgm:t>
        <a:bodyPr/>
        <a:lstStyle/>
        <a:p>
          <a:endParaRPr lang="en-GB"/>
        </a:p>
      </dgm:t>
    </dgm:pt>
    <dgm:pt modelId="{9D9CE56B-D98D-404C-9A87-64B4486BB9C8}" type="sibTrans" cxnId="{03FDB27D-84A8-49CE-84EC-D1E3687A2DAE}">
      <dgm:prSet/>
      <dgm:spPr/>
      <dgm:t>
        <a:bodyPr/>
        <a:lstStyle/>
        <a:p>
          <a:endParaRPr lang="en-GB"/>
        </a:p>
      </dgm:t>
    </dgm:pt>
    <dgm:pt modelId="{83358D39-19B4-423D-9AF8-8EE43619F9D7}">
      <dgm:prSet phldrT="[Text]"/>
      <dgm:spPr/>
      <dgm:t>
        <a:bodyPr/>
        <a:lstStyle/>
        <a:p>
          <a:endParaRPr lang="en-GB" dirty="0"/>
        </a:p>
      </dgm:t>
    </dgm:pt>
    <dgm:pt modelId="{6B3C9A2E-5E75-4285-9722-6F34C1FE6663}" type="parTrans" cxnId="{AB4F3577-3C54-4D21-B2A6-7DE8F0A1FAC6}">
      <dgm:prSet/>
      <dgm:spPr/>
      <dgm:t>
        <a:bodyPr/>
        <a:lstStyle/>
        <a:p>
          <a:endParaRPr lang="en-GB"/>
        </a:p>
      </dgm:t>
    </dgm:pt>
    <dgm:pt modelId="{38492A80-2481-4BC6-AFB5-53E0C0D08B72}" type="sibTrans" cxnId="{AB4F3577-3C54-4D21-B2A6-7DE8F0A1FAC6}">
      <dgm:prSet/>
      <dgm:spPr/>
      <dgm:t>
        <a:bodyPr/>
        <a:lstStyle/>
        <a:p>
          <a:endParaRPr lang="en-GB"/>
        </a:p>
      </dgm:t>
    </dgm:pt>
    <dgm:pt modelId="{8C247FF4-1C19-4F15-8E50-414424048049}">
      <dgm:prSet phldrT="[Text]"/>
      <dgm:spPr/>
      <dgm:t>
        <a:bodyPr/>
        <a:lstStyle/>
        <a:p>
          <a:endParaRPr lang="en-GB" dirty="0"/>
        </a:p>
      </dgm:t>
    </dgm:pt>
    <dgm:pt modelId="{81B26ACD-B940-4858-AE0A-2694F41A846C}" type="parTrans" cxnId="{8AF0A7CE-C825-4629-ACF3-0850EFE02029}">
      <dgm:prSet/>
      <dgm:spPr/>
      <dgm:t>
        <a:bodyPr/>
        <a:lstStyle/>
        <a:p>
          <a:endParaRPr lang="en-GB"/>
        </a:p>
      </dgm:t>
    </dgm:pt>
    <dgm:pt modelId="{725DED79-EB28-4C00-8FB4-FE8AF62A9510}" type="sibTrans" cxnId="{8AF0A7CE-C825-4629-ACF3-0850EFE02029}">
      <dgm:prSet/>
      <dgm:spPr/>
      <dgm:t>
        <a:bodyPr/>
        <a:lstStyle/>
        <a:p>
          <a:endParaRPr lang="en-GB"/>
        </a:p>
      </dgm:t>
    </dgm:pt>
    <dgm:pt modelId="{54C3FAEA-6D41-4C78-B975-4DA853336991}" type="pres">
      <dgm:prSet presAssocID="{C345B0A6-0529-4A1F-B1E2-078914B8A64E}" presName="Name0" presStyleCnt="0">
        <dgm:presLayoutVars>
          <dgm:dir/>
          <dgm:animLvl val="lvl"/>
          <dgm:resizeHandles val="exact"/>
        </dgm:presLayoutVars>
      </dgm:prSet>
      <dgm:spPr/>
      <dgm:t>
        <a:bodyPr/>
        <a:lstStyle/>
        <a:p>
          <a:endParaRPr lang="en-GB"/>
        </a:p>
      </dgm:t>
    </dgm:pt>
    <dgm:pt modelId="{42C474ED-8A57-476E-935C-E337AD47CA48}" type="pres">
      <dgm:prSet presAssocID="{3A5092FA-4E75-462F-BCDE-90C10A7A0A51}" presName="vertFlow" presStyleCnt="0"/>
      <dgm:spPr/>
    </dgm:pt>
    <dgm:pt modelId="{94B8556B-5432-4E38-A3F4-CF17A13FF872}" type="pres">
      <dgm:prSet presAssocID="{3A5092FA-4E75-462F-BCDE-90C10A7A0A51}" presName="header" presStyleLbl="node1" presStyleIdx="0" presStyleCnt="2"/>
      <dgm:spPr/>
      <dgm:t>
        <a:bodyPr/>
        <a:lstStyle/>
        <a:p>
          <a:endParaRPr lang="en-GB"/>
        </a:p>
      </dgm:t>
    </dgm:pt>
    <dgm:pt modelId="{C96BBD57-6441-4AFA-A953-32D122E7A67A}" type="pres">
      <dgm:prSet presAssocID="{3CBAA515-7621-40E2-AEAC-243CA1B42397}" presName="parTrans" presStyleLbl="sibTrans2D1" presStyleIdx="0" presStyleCnt="2"/>
      <dgm:spPr/>
      <dgm:t>
        <a:bodyPr/>
        <a:lstStyle/>
        <a:p>
          <a:endParaRPr lang="en-GB"/>
        </a:p>
      </dgm:t>
    </dgm:pt>
    <dgm:pt modelId="{E826B6D4-2FA9-4C13-852A-AED818207AB7}" type="pres">
      <dgm:prSet presAssocID="{7D3A7F2E-FDDB-4BA3-AB59-C7A730923A94}" presName="child" presStyleLbl="alignAccFollowNode1" presStyleIdx="0" presStyleCnt="2" custScaleY="244894">
        <dgm:presLayoutVars>
          <dgm:chMax val="0"/>
          <dgm:bulletEnabled val="1"/>
        </dgm:presLayoutVars>
      </dgm:prSet>
      <dgm:spPr/>
      <dgm:t>
        <a:bodyPr/>
        <a:lstStyle/>
        <a:p>
          <a:endParaRPr lang="en-GB"/>
        </a:p>
      </dgm:t>
    </dgm:pt>
    <dgm:pt modelId="{F7269E4B-89AF-44E5-A044-1E6EAD9FD6E0}" type="pres">
      <dgm:prSet presAssocID="{3A5092FA-4E75-462F-BCDE-90C10A7A0A51}" presName="hSp" presStyleCnt="0"/>
      <dgm:spPr/>
    </dgm:pt>
    <dgm:pt modelId="{890202AB-A471-4E98-8A6B-34976B73DB0A}" type="pres">
      <dgm:prSet presAssocID="{83358D39-19B4-423D-9AF8-8EE43619F9D7}" presName="vertFlow" presStyleCnt="0"/>
      <dgm:spPr/>
    </dgm:pt>
    <dgm:pt modelId="{3E3D1ED3-A351-4045-9B56-0B9518A6BEB2}" type="pres">
      <dgm:prSet presAssocID="{83358D39-19B4-423D-9AF8-8EE43619F9D7}" presName="header" presStyleLbl="node1" presStyleIdx="1" presStyleCnt="2"/>
      <dgm:spPr/>
      <dgm:t>
        <a:bodyPr/>
        <a:lstStyle/>
        <a:p>
          <a:endParaRPr lang="en-GB"/>
        </a:p>
      </dgm:t>
    </dgm:pt>
    <dgm:pt modelId="{764F5FD6-C7F2-4826-B9E3-D1BF2E20C549}" type="pres">
      <dgm:prSet presAssocID="{81B26ACD-B940-4858-AE0A-2694F41A846C}" presName="parTrans" presStyleLbl="sibTrans2D1" presStyleIdx="1" presStyleCnt="2"/>
      <dgm:spPr/>
      <dgm:t>
        <a:bodyPr/>
        <a:lstStyle/>
        <a:p>
          <a:endParaRPr lang="en-GB"/>
        </a:p>
      </dgm:t>
    </dgm:pt>
    <dgm:pt modelId="{8008E983-2847-4F90-812F-C91ED28A1FB5}" type="pres">
      <dgm:prSet presAssocID="{8C247FF4-1C19-4F15-8E50-414424048049}" presName="child" presStyleLbl="alignAccFollowNode1" presStyleIdx="1" presStyleCnt="2" custScaleY="244894">
        <dgm:presLayoutVars>
          <dgm:chMax val="0"/>
          <dgm:bulletEnabled val="1"/>
        </dgm:presLayoutVars>
      </dgm:prSet>
      <dgm:spPr/>
      <dgm:t>
        <a:bodyPr/>
        <a:lstStyle/>
        <a:p>
          <a:endParaRPr lang="en-GB"/>
        </a:p>
      </dgm:t>
    </dgm:pt>
  </dgm:ptLst>
  <dgm:cxnLst>
    <dgm:cxn modelId="{58D84C2C-43F4-45E2-859C-05C4B0DA93C1}" type="presOf" srcId="{7D3A7F2E-FDDB-4BA3-AB59-C7A730923A94}" destId="{E826B6D4-2FA9-4C13-852A-AED818207AB7}" srcOrd="0" destOrd="0" presId="urn:microsoft.com/office/officeart/2005/8/layout/lProcess1"/>
    <dgm:cxn modelId="{BDF08DF9-0141-4193-A72B-76AECFAFDB18}" type="presOf" srcId="{3CBAA515-7621-40E2-AEAC-243CA1B42397}" destId="{C96BBD57-6441-4AFA-A953-32D122E7A67A}" srcOrd="0" destOrd="0" presId="urn:microsoft.com/office/officeart/2005/8/layout/lProcess1"/>
    <dgm:cxn modelId="{03FDB27D-84A8-49CE-84EC-D1E3687A2DAE}" srcId="{3A5092FA-4E75-462F-BCDE-90C10A7A0A51}" destId="{7D3A7F2E-FDDB-4BA3-AB59-C7A730923A94}" srcOrd="0" destOrd="0" parTransId="{3CBAA515-7621-40E2-AEAC-243CA1B42397}" sibTransId="{9D9CE56B-D98D-404C-9A87-64B4486BB9C8}"/>
    <dgm:cxn modelId="{8AF0A7CE-C825-4629-ACF3-0850EFE02029}" srcId="{83358D39-19B4-423D-9AF8-8EE43619F9D7}" destId="{8C247FF4-1C19-4F15-8E50-414424048049}" srcOrd="0" destOrd="0" parTransId="{81B26ACD-B940-4858-AE0A-2694F41A846C}" sibTransId="{725DED79-EB28-4C00-8FB4-FE8AF62A9510}"/>
    <dgm:cxn modelId="{AF438259-223D-4D72-9E5F-90CCE8420C03}" type="presOf" srcId="{3A5092FA-4E75-462F-BCDE-90C10A7A0A51}" destId="{94B8556B-5432-4E38-A3F4-CF17A13FF872}" srcOrd="0" destOrd="0" presId="urn:microsoft.com/office/officeart/2005/8/layout/lProcess1"/>
    <dgm:cxn modelId="{64C38E50-AAC9-4F17-AD6A-BCA89C059CC5}" type="presOf" srcId="{81B26ACD-B940-4858-AE0A-2694F41A846C}" destId="{764F5FD6-C7F2-4826-B9E3-D1BF2E20C549}" srcOrd="0" destOrd="0" presId="urn:microsoft.com/office/officeart/2005/8/layout/lProcess1"/>
    <dgm:cxn modelId="{AB4F3577-3C54-4D21-B2A6-7DE8F0A1FAC6}" srcId="{C345B0A6-0529-4A1F-B1E2-078914B8A64E}" destId="{83358D39-19B4-423D-9AF8-8EE43619F9D7}" srcOrd="1" destOrd="0" parTransId="{6B3C9A2E-5E75-4285-9722-6F34C1FE6663}" sibTransId="{38492A80-2481-4BC6-AFB5-53E0C0D08B72}"/>
    <dgm:cxn modelId="{55A2A5B9-A98F-48B9-9D75-88F19F8717AF}" type="presOf" srcId="{83358D39-19B4-423D-9AF8-8EE43619F9D7}" destId="{3E3D1ED3-A351-4045-9B56-0B9518A6BEB2}" srcOrd="0" destOrd="0" presId="urn:microsoft.com/office/officeart/2005/8/layout/lProcess1"/>
    <dgm:cxn modelId="{F414CFAF-1706-4628-9614-FE56CC606A50}" srcId="{C345B0A6-0529-4A1F-B1E2-078914B8A64E}" destId="{3A5092FA-4E75-462F-BCDE-90C10A7A0A51}" srcOrd="0" destOrd="0" parTransId="{9F8AD974-13A6-4D61-96A4-68D6B283B405}" sibTransId="{0FCCC94A-BAED-498F-8625-127E395B6959}"/>
    <dgm:cxn modelId="{9011A3A0-7D9B-4C3B-BB4C-E2006DB81AF7}" type="presOf" srcId="{C345B0A6-0529-4A1F-B1E2-078914B8A64E}" destId="{54C3FAEA-6D41-4C78-B975-4DA853336991}" srcOrd="0" destOrd="0" presId="urn:microsoft.com/office/officeart/2005/8/layout/lProcess1"/>
    <dgm:cxn modelId="{36402B58-168B-42D6-89B5-8587CCF3D2B0}" type="presOf" srcId="{8C247FF4-1C19-4F15-8E50-414424048049}" destId="{8008E983-2847-4F90-812F-C91ED28A1FB5}" srcOrd="0" destOrd="0" presId="urn:microsoft.com/office/officeart/2005/8/layout/lProcess1"/>
    <dgm:cxn modelId="{A76AA50D-FBBE-4652-9951-A6CAFEA3F869}" type="presParOf" srcId="{54C3FAEA-6D41-4C78-B975-4DA853336991}" destId="{42C474ED-8A57-476E-935C-E337AD47CA48}" srcOrd="0" destOrd="0" presId="urn:microsoft.com/office/officeart/2005/8/layout/lProcess1"/>
    <dgm:cxn modelId="{4E0F555B-1D43-4329-BC06-7E73B97F6D93}" type="presParOf" srcId="{42C474ED-8A57-476E-935C-E337AD47CA48}" destId="{94B8556B-5432-4E38-A3F4-CF17A13FF872}" srcOrd="0" destOrd="0" presId="urn:microsoft.com/office/officeart/2005/8/layout/lProcess1"/>
    <dgm:cxn modelId="{F42F2A35-22BD-4DD1-B508-596F636C32EC}" type="presParOf" srcId="{42C474ED-8A57-476E-935C-E337AD47CA48}" destId="{C96BBD57-6441-4AFA-A953-32D122E7A67A}" srcOrd="1" destOrd="0" presId="urn:microsoft.com/office/officeart/2005/8/layout/lProcess1"/>
    <dgm:cxn modelId="{A2383003-73CE-44F0-AD21-F310D7DCDF62}" type="presParOf" srcId="{42C474ED-8A57-476E-935C-E337AD47CA48}" destId="{E826B6D4-2FA9-4C13-852A-AED818207AB7}" srcOrd="2" destOrd="0" presId="urn:microsoft.com/office/officeart/2005/8/layout/lProcess1"/>
    <dgm:cxn modelId="{FF772CC7-CB73-4C99-A47C-FBA06397D720}" type="presParOf" srcId="{54C3FAEA-6D41-4C78-B975-4DA853336991}" destId="{F7269E4B-89AF-44E5-A044-1E6EAD9FD6E0}" srcOrd="1" destOrd="0" presId="urn:microsoft.com/office/officeart/2005/8/layout/lProcess1"/>
    <dgm:cxn modelId="{9CAED17B-AA90-4E95-8E95-B7E35E776735}" type="presParOf" srcId="{54C3FAEA-6D41-4C78-B975-4DA853336991}" destId="{890202AB-A471-4E98-8A6B-34976B73DB0A}" srcOrd="2" destOrd="0" presId="urn:microsoft.com/office/officeart/2005/8/layout/lProcess1"/>
    <dgm:cxn modelId="{B483445A-17BD-41DD-90A7-25A8A58E82DC}" type="presParOf" srcId="{890202AB-A471-4E98-8A6B-34976B73DB0A}" destId="{3E3D1ED3-A351-4045-9B56-0B9518A6BEB2}" srcOrd="0" destOrd="0" presId="urn:microsoft.com/office/officeart/2005/8/layout/lProcess1"/>
    <dgm:cxn modelId="{B38EF776-E9AA-4EB5-8E47-AA26BF79C0B9}" type="presParOf" srcId="{890202AB-A471-4E98-8A6B-34976B73DB0A}" destId="{764F5FD6-C7F2-4826-B9E3-D1BF2E20C549}" srcOrd="1" destOrd="0" presId="urn:microsoft.com/office/officeart/2005/8/layout/lProcess1"/>
    <dgm:cxn modelId="{3EE9A184-8D47-45F1-BB2C-D6D97B52D307}" type="presParOf" srcId="{890202AB-A471-4E98-8A6B-34976B73DB0A}" destId="{8008E983-2847-4F90-812F-C91ED28A1FB5}"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E5C8FB-3C92-4045-9552-43806431B41B}" type="datetimeFigureOut">
              <a:rPr lang="en-GB"/>
              <a:pPr>
                <a:defRPr/>
              </a:pPr>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10A0A-02C3-44C2-A27D-FC4690503C1D}" type="slidenum">
              <a:rPr lang="en-GB"/>
              <a:pPr>
                <a:defRPr/>
              </a:pPr>
              <a:t>‹#›</a:t>
            </a:fld>
            <a:endParaRPr lang="en-GB"/>
          </a:p>
        </p:txBody>
      </p:sp>
    </p:spTree>
    <p:extLst>
      <p:ext uri="{BB962C8B-B14F-4D97-AF65-F5344CB8AC3E}">
        <p14:creationId xmlns:p14="http://schemas.microsoft.com/office/powerpoint/2010/main" val="118781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E96F50-5062-42F8-B8D8-BB09C19A0099}" type="slidenum">
              <a:rPr lang="en-GB"/>
              <a:pPr fontAlgn="base">
                <a:spcBef>
                  <a:spcPct val="0"/>
                </a:spcBef>
                <a:spcAft>
                  <a:spcPct val="0"/>
                </a:spcAft>
              </a:pPr>
              <a:t>19</a:t>
            </a:fld>
            <a:endParaRPr lang="en-GB"/>
          </a:p>
        </p:txBody>
      </p:sp>
    </p:spTree>
    <p:extLst>
      <p:ext uri="{BB962C8B-B14F-4D97-AF65-F5344CB8AC3E}">
        <p14:creationId xmlns:p14="http://schemas.microsoft.com/office/powerpoint/2010/main" val="136438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68B9CE-304D-4BCA-B1C3-20C309F5181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5FC6A-3211-46B7-9F6D-D8AA78FF41A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D8F869-DE1A-4A4B-A617-869BCDF6AC12}"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4D71-3E41-4214-82BF-129CDD42965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C6A48E-1725-468C-A20E-F9DF19EDD6C5}"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0A3E3F-78FC-43E0-800F-7E7D2C639E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10681D-2708-4919-9F23-AB1430D66EF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4646D4-1AF4-4736-AB0D-92774B9C76B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AACAA-0DF3-4E13-A603-E9A9D07BAA33}"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F1B5D3-2479-466E-9EC9-70CC41BA722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D88A4D-A459-4BAF-B947-EA634741D9F2}"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8327B5-9943-4AC1-8E2A-1605E84655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B28746-7DFF-4599-9FFA-A53F63584DC4}" type="datetimeFigureOut">
              <a:rPr lang="en-GB"/>
              <a:pPr>
                <a:defRPr/>
              </a:pPr>
              <a:t>08/05/2018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582B79-4FFB-48C7-AAF4-D9A83DAFF2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D024ED-3FD7-446D-9508-CF2208B4DEB4}" type="datetimeFigureOut">
              <a:rPr lang="en-GB"/>
              <a:pPr>
                <a:defRPr/>
              </a:pPr>
              <a:t>08/05/2018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E0C2883-0223-4EA9-A290-83813EA1672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C8A01-94B4-483E-BF9D-2651FB67A6BE}" type="datetimeFigureOut">
              <a:rPr lang="en-GB"/>
              <a:pPr>
                <a:defRPr/>
              </a:pPr>
              <a:t>08/05/2018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FD90289-5B8D-4BC9-9342-F023F0C4E7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50666E-DD5A-4A36-A3A3-1C2C98ABFB5B}"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4A8B37-D289-4161-A564-FE0A9EC2CD0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D6AFE-05EA-41B0-822B-D6479C8A622E}"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16F24C-06AC-4E3B-81C1-672A73DE9D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4CD3B-1F08-4011-88F4-938FF6314ADE}" type="datetimeFigureOut">
              <a:rPr lang="en-GB"/>
              <a:pPr>
                <a:defRPr/>
              </a:pPr>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9364D8-D2A3-471C-942B-69A1427E5C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tutor2u\Dropbox\GCSE%20Revision%20%20Conferences%202013\Edexcel%20Material\John%20Lewis%20Edexcel%20GCSE.wm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4077072"/>
            <a:ext cx="9144000" cy="2308324"/>
          </a:xfrm>
          <a:prstGeom prst="rect">
            <a:avLst/>
          </a:prstGeom>
          <a:solidFill>
            <a:schemeClr val="bg1">
              <a:lumMod val="95000"/>
              <a:alpha val="82000"/>
            </a:schemeClr>
          </a:solidFill>
          <a:effectLst>
            <a:outerShdw blurRad="50800" dist="38100" dir="5400000" algn="t" rotWithShape="0">
              <a:prstClr val="black">
                <a:alpha val="40000"/>
              </a:prstClr>
            </a:outerShdw>
          </a:effectLst>
          <a:scene3d>
            <a:camera prst="orthographicFront"/>
            <a:lightRig rig="threePt" dir="t">
              <a:rot lat="0" lon="0" rev="3600000"/>
            </a:lightRig>
          </a:scene3d>
          <a:sp3d extrusionH="44450">
            <a:bevelT w="38100" h="88900"/>
            <a:bevelB w="12700"/>
          </a:sp3d>
        </p:spPr>
        <p:txBody>
          <a:bodyPr wrap="square">
            <a:spAutoFit/>
            <a:sp3d>
              <a:bevelT w="69850"/>
              <a:bevelB w="44450"/>
            </a:sp3d>
          </a:bodyPr>
          <a:lstStyle/>
          <a:p>
            <a:pPr algn="ctr" fontAlgn="auto">
              <a:spcBef>
                <a:spcPts val="0"/>
              </a:spcBef>
              <a:spcAft>
                <a:spcPts val="0"/>
              </a:spcAft>
              <a:defRPr/>
            </a:pPr>
            <a:r>
              <a:rPr lang="en-GB" sz="4800" b="1" dirty="0">
                <a:latin typeface="+mn-lt"/>
              </a:rPr>
              <a:t>Session </a:t>
            </a:r>
            <a:r>
              <a:rPr lang="en-GB" sz="4800" b="1" dirty="0"/>
              <a:t>2</a:t>
            </a:r>
            <a:endParaRPr lang="en-GB" sz="4800" b="1" dirty="0">
              <a:solidFill>
                <a:srgbClr val="0070C0"/>
              </a:solidFill>
            </a:endParaRPr>
          </a:p>
          <a:p>
            <a:pPr algn="ctr" fontAlgn="auto">
              <a:spcBef>
                <a:spcPts val="0"/>
              </a:spcBef>
              <a:spcAft>
                <a:spcPts val="0"/>
              </a:spcAft>
              <a:defRPr/>
            </a:pPr>
            <a:r>
              <a:rPr lang="en-GB" sz="4800" b="1" dirty="0" smtClean="0">
                <a:solidFill>
                  <a:srgbClr val="0070C0"/>
                </a:solidFill>
                <a:latin typeface="+mn-lt"/>
              </a:rPr>
              <a:t>OMG!</a:t>
            </a:r>
          </a:p>
          <a:p>
            <a:pPr algn="ctr" fontAlgn="auto">
              <a:spcBef>
                <a:spcPts val="0"/>
              </a:spcBef>
              <a:spcAft>
                <a:spcPts val="0"/>
              </a:spcAft>
              <a:defRPr/>
            </a:pPr>
            <a:r>
              <a:rPr lang="en-GB" sz="4800" b="1" dirty="0" smtClean="0">
                <a:solidFill>
                  <a:srgbClr val="0070C0"/>
                </a:solidFill>
                <a:latin typeface="+mn-lt"/>
              </a:rPr>
              <a:t>Operations</a:t>
            </a:r>
            <a:endParaRPr lang="en-GB" sz="48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Identify and explain two benefits of customer service</a:t>
            </a:r>
            <a:endParaRPr lang="en-GB" dirty="0"/>
          </a:p>
        </p:txBody>
      </p:sp>
      <p:sp>
        <p:nvSpPr>
          <p:cNvPr id="5" name="Oval 4"/>
          <p:cNvSpPr/>
          <p:nvPr/>
        </p:nvSpPr>
        <p:spPr>
          <a:xfrm>
            <a:off x="251520" y="1916832"/>
            <a:ext cx="3456384" cy="424847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Striped Right Arrow 5"/>
          <p:cNvSpPr/>
          <p:nvPr/>
        </p:nvSpPr>
        <p:spPr>
          <a:xfrm>
            <a:off x="3851920" y="3573016"/>
            <a:ext cx="504056" cy="79208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427984" y="1916832"/>
            <a:ext cx="4572000" cy="923330"/>
          </a:xfrm>
          <a:prstGeom prst="rect">
            <a:avLst/>
          </a:prstGeom>
          <a:ln>
            <a:solidFill>
              <a:schemeClr val="accent1">
                <a:shade val="50000"/>
              </a:schemeClr>
            </a:solidFill>
          </a:ln>
        </p:spPr>
        <p:txBody>
          <a:bodyPr>
            <a:spAutoFit/>
          </a:bodyPr>
          <a:lstStyle/>
          <a:p>
            <a:pPr algn="just"/>
            <a:r>
              <a:rPr lang="en-GB" dirty="0" smtClean="0">
                <a:solidFill>
                  <a:prstClr val="black"/>
                </a:solidFill>
                <a:latin typeface="Calibri"/>
              </a:rPr>
              <a:t>One benefit of good customer service to John Lewis is that customers will enjoy the experience of shopping at their stores</a:t>
            </a:r>
            <a:r>
              <a:rPr lang="en-GB" dirty="0" smtClean="0">
                <a:solidFill>
                  <a:prstClr val="black"/>
                </a:solidFill>
              </a:rPr>
              <a:t>. </a:t>
            </a:r>
            <a:endParaRPr lang="en-GB" dirty="0">
              <a:solidFill>
                <a:prstClr val="black"/>
              </a:solidFill>
            </a:endParaRPr>
          </a:p>
        </p:txBody>
      </p:sp>
      <p:sp>
        <p:nvSpPr>
          <p:cNvPr id="8" name="Rectangle 7"/>
          <p:cNvSpPr/>
          <p:nvPr/>
        </p:nvSpPr>
        <p:spPr>
          <a:xfrm>
            <a:off x="4427984" y="2996952"/>
            <a:ext cx="4464496" cy="923330"/>
          </a:xfrm>
          <a:prstGeom prst="rect">
            <a:avLst/>
          </a:prstGeom>
          <a:ln>
            <a:solidFill>
              <a:schemeClr val="accent1">
                <a:shade val="50000"/>
              </a:schemeClr>
            </a:solidFill>
          </a:ln>
        </p:spPr>
        <p:txBody>
          <a:bodyPr wrap="square">
            <a:spAutoFit/>
          </a:bodyPr>
          <a:lstStyle/>
          <a:p>
            <a:pPr algn="just"/>
            <a:r>
              <a:rPr lang="en-GB" dirty="0" smtClean="0">
                <a:solidFill>
                  <a:prstClr val="black"/>
                </a:solidFill>
                <a:latin typeface="Calibri"/>
              </a:rPr>
              <a:t>This means that they are likely to return in the future when they next need to purchase an item stocked at John Lewis.</a:t>
            </a:r>
            <a:endParaRPr lang="en-GB" dirty="0">
              <a:solidFill>
                <a:prstClr val="black"/>
              </a:solidFill>
              <a:latin typeface="Calibri"/>
            </a:endParaRPr>
          </a:p>
        </p:txBody>
      </p:sp>
      <p:sp>
        <p:nvSpPr>
          <p:cNvPr id="9" name="Rectangle 8"/>
          <p:cNvSpPr/>
          <p:nvPr/>
        </p:nvSpPr>
        <p:spPr>
          <a:xfrm>
            <a:off x="4427984" y="4293096"/>
            <a:ext cx="4392488" cy="1200329"/>
          </a:xfrm>
          <a:prstGeom prst="rect">
            <a:avLst/>
          </a:prstGeom>
          <a:ln>
            <a:solidFill>
              <a:schemeClr val="accent1">
                <a:shade val="50000"/>
              </a:schemeClr>
            </a:solidFill>
          </a:ln>
        </p:spPr>
        <p:txBody>
          <a:bodyPr wrap="square">
            <a:spAutoFit/>
          </a:bodyPr>
          <a:lstStyle/>
          <a:p>
            <a:pPr algn="just"/>
            <a:r>
              <a:rPr lang="en-GB" dirty="0" smtClean="0">
                <a:solidFill>
                  <a:prstClr val="black"/>
                </a:solidFill>
                <a:latin typeface="Calibri"/>
              </a:rPr>
              <a:t>As a consequence of this John Lewis will have a loyal customer base who regular spend money at John Lewis, increasing their revenue and profits.</a:t>
            </a:r>
            <a:endParaRPr lang="en-GB" dirty="0">
              <a:solidFill>
                <a:prstClr val="black"/>
              </a:solidFill>
              <a:latin typeface="Calibri"/>
            </a:endParaRPr>
          </a:p>
        </p:txBody>
      </p:sp>
      <p:sp>
        <p:nvSpPr>
          <p:cNvPr id="10" name="Heptagon 9"/>
          <p:cNvSpPr/>
          <p:nvPr/>
        </p:nvSpPr>
        <p:spPr>
          <a:xfrm>
            <a:off x="8244408" y="5661248"/>
            <a:ext cx="720080" cy="10081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prstClr val="white"/>
                </a:solidFill>
              </a:rPr>
              <a:t>1</a:t>
            </a:r>
            <a:endParaRPr lang="en-GB" sz="4800" b="1" dirty="0">
              <a:solidFill>
                <a:prstClr val="white"/>
              </a:solidFill>
            </a:endParaRPr>
          </a:p>
        </p:txBody>
      </p:sp>
    </p:spTree>
    <p:extLst>
      <p:ext uri="{BB962C8B-B14F-4D97-AF65-F5344CB8AC3E}">
        <p14:creationId xmlns:p14="http://schemas.microsoft.com/office/powerpoint/2010/main" val="17664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Identify and explain two benefits of customer service</a:t>
            </a:r>
            <a:endParaRPr lang="en-GB" dirty="0"/>
          </a:p>
        </p:txBody>
      </p:sp>
      <p:sp>
        <p:nvSpPr>
          <p:cNvPr id="5" name="Oval 4"/>
          <p:cNvSpPr/>
          <p:nvPr/>
        </p:nvSpPr>
        <p:spPr>
          <a:xfrm>
            <a:off x="251520" y="1916832"/>
            <a:ext cx="3456384" cy="424847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riped Right Arrow 5"/>
          <p:cNvSpPr/>
          <p:nvPr/>
        </p:nvSpPr>
        <p:spPr>
          <a:xfrm>
            <a:off x="3851920" y="3573016"/>
            <a:ext cx="504056" cy="79208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27984" y="1916832"/>
            <a:ext cx="4572000" cy="923330"/>
          </a:xfrm>
          <a:prstGeom prst="rect">
            <a:avLst/>
          </a:prstGeom>
          <a:ln>
            <a:solidFill>
              <a:schemeClr val="accent1">
                <a:shade val="50000"/>
              </a:schemeClr>
            </a:solidFill>
          </a:ln>
        </p:spPr>
        <p:txBody>
          <a:bodyPr>
            <a:spAutoFit/>
          </a:bodyPr>
          <a:lstStyle/>
          <a:p>
            <a:pPr algn="just"/>
            <a:r>
              <a:rPr lang="en-GB" dirty="0" smtClean="0">
                <a:latin typeface="+mn-lt"/>
              </a:rPr>
              <a:t>One benefit of good customer service to John Lewis is that it adds value to the experience offered to customers in store</a:t>
            </a:r>
            <a:r>
              <a:rPr lang="en-GB" dirty="0" smtClean="0"/>
              <a:t>.</a:t>
            </a:r>
            <a:endParaRPr lang="en-GB" dirty="0"/>
          </a:p>
        </p:txBody>
      </p:sp>
      <p:sp>
        <p:nvSpPr>
          <p:cNvPr id="8" name="Rectangle 7"/>
          <p:cNvSpPr/>
          <p:nvPr/>
        </p:nvSpPr>
        <p:spPr>
          <a:xfrm>
            <a:off x="4427984" y="2996952"/>
            <a:ext cx="4464496" cy="1200329"/>
          </a:xfrm>
          <a:prstGeom prst="rect">
            <a:avLst/>
          </a:prstGeom>
          <a:ln>
            <a:solidFill>
              <a:schemeClr val="accent1">
                <a:shade val="50000"/>
              </a:schemeClr>
            </a:solidFill>
          </a:ln>
        </p:spPr>
        <p:txBody>
          <a:bodyPr wrap="square">
            <a:spAutoFit/>
          </a:bodyPr>
          <a:lstStyle/>
          <a:p>
            <a:pPr algn="just"/>
            <a:r>
              <a:rPr lang="en-GB" dirty="0" smtClean="0">
                <a:latin typeface="+mn-lt"/>
              </a:rPr>
              <a:t>This means that customers will be willing to pay a higher price for their goods in the knowledge that they will receive friendly and knowledgeable advice</a:t>
            </a:r>
            <a:endParaRPr lang="en-GB" dirty="0">
              <a:latin typeface="+mn-lt"/>
            </a:endParaRPr>
          </a:p>
        </p:txBody>
      </p:sp>
      <p:sp>
        <p:nvSpPr>
          <p:cNvPr id="9" name="Rectangle 8"/>
          <p:cNvSpPr/>
          <p:nvPr/>
        </p:nvSpPr>
        <p:spPr>
          <a:xfrm>
            <a:off x="4427984" y="4293096"/>
            <a:ext cx="4392488" cy="923330"/>
          </a:xfrm>
          <a:prstGeom prst="rect">
            <a:avLst/>
          </a:prstGeom>
          <a:ln>
            <a:solidFill>
              <a:schemeClr val="accent1">
                <a:shade val="50000"/>
              </a:schemeClr>
            </a:solidFill>
          </a:ln>
        </p:spPr>
        <p:txBody>
          <a:bodyPr wrap="square">
            <a:spAutoFit/>
          </a:bodyPr>
          <a:lstStyle/>
          <a:p>
            <a:pPr algn="just"/>
            <a:r>
              <a:rPr lang="en-GB" dirty="0" smtClean="0">
                <a:latin typeface="+mn-lt"/>
              </a:rPr>
              <a:t>As a consequence of this John Lewis will be able to earn greater profit margins on the products it sells</a:t>
            </a:r>
            <a:endParaRPr lang="en-GB" dirty="0">
              <a:latin typeface="+mn-lt"/>
            </a:endParaRPr>
          </a:p>
        </p:txBody>
      </p:sp>
      <p:sp>
        <p:nvSpPr>
          <p:cNvPr id="10" name="Heptagon 9"/>
          <p:cNvSpPr/>
          <p:nvPr/>
        </p:nvSpPr>
        <p:spPr>
          <a:xfrm>
            <a:off x="8244408" y="5661248"/>
            <a:ext cx="720080" cy="10081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2</a:t>
            </a:r>
            <a:endParaRPr lang="en-GB"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Explain one way in which John Lewis provide good customer service</a:t>
            </a:r>
            <a:endParaRPr lang="en-GB" sz="4000" dirty="0"/>
          </a:p>
        </p:txBody>
      </p:sp>
      <p:sp>
        <p:nvSpPr>
          <p:cNvPr id="3" name="Rounded Rectangle 2"/>
          <p:cNvSpPr/>
          <p:nvPr/>
        </p:nvSpPr>
        <p:spPr>
          <a:xfrm>
            <a:off x="611560" y="1556792"/>
            <a:ext cx="3096344" cy="4752528"/>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riped Right Arrow 3"/>
          <p:cNvSpPr/>
          <p:nvPr/>
        </p:nvSpPr>
        <p:spPr>
          <a:xfrm>
            <a:off x="4067944" y="3573016"/>
            <a:ext cx="504056" cy="79208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Diagonal Corner Rectangle 4"/>
          <p:cNvSpPr/>
          <p:nvPr/>
        </p:nvSpPr>
        <p:spPr>
          <a:xfrm>
            <a:off x="4932040" y="1628800"/>
            <a:ext cx="3600400" cy="446449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20072" y="1988840"/>
            <a:ext cx="2952328" cy="4154984"/>
          </a:xfrm>
          <a:prstGeom prst="rect">
            <a:avLst/>
          </a:prstGeom>
          <a:noFill/>
        </p:spPr>
        <p:txBody>
          <a:bodyPr wrap="square" rtlCol="0">
            <a:spAutoFit/>
          </a:bodyPr>
          <a:lstStyle/>
          <a:p>
            <a:pPr marL="285750" indent="-285750">
              <a:buFont typeface="Arial" pitchFamily="34" charset="0"/>
              <a:buChar char="•"/>
            </a:pPr>
            <a:r>
              <a:rPr lang="en-GB" sz="2400" dirty="0" smtClean="0"/>
              <a:t>Ensuring tills are manned</a:t>
            </a:r>
          </a:p>
          <a:p>
            <a:pPr marL="285750" indent="-285750">
              <a:buFont typeface="Arial" pitchFamily="34" charset="0"/>
              <a:buChar char="•"/>
            </a:pPr>
            <a:r>
              <a:rPr lang="en-GB" sz="2400" dirty="0" smtClean="0"/>
              <a:t>Provide advice on products offered</a:t>
            </a:r>
          </a:p>
          <a:p>
            <a:pPr marL="285750" indent="-285750">
              <a:buFont typeface="Arial" pitchFamily="34" charset="0"/>
              <a:buChar char="•"/>
            </a:pPr>
            <a:r>
              <a:rPr lang="en-GB" sz="2400" dirty="0" smtClean="0"/>
              <a:t>Swiftly deal with complaints in a sincere, caring way</a:t>
            </a:r>
          </a:p>
          <a:p>
            <a:pPr marL="285750" indent="-285750">
              <a:buFont typeface="Arial" pitchFamily="34" charset="0"/>
              <a:buChar char="•"/>
            </a:pPr>
            <a:r>
              <a:rPr lang="en-GB" sz="2400" dirty="0" smtClean="0"/>
              <a:t>Have a good range of stock available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1" dirty="0" smtClean="0"/>
              <a:t>To deliver effective customer service what would John Lewis need to do?</a:t>
            </a:r>
            <a:endParaRPr lang="en-GB" sz="3600" dirty="0"/>
          </a:p>
        </p:txBody>
      </p:sp>
      <p:graphicFrame>
        <p:nvGraphicFramePr>
          <p:cNvPr id="4" name="Diagram 3"/>
          <p:cNvGraphicFramePr/>
          <p:nvPr>
            <p:extLst>
              <p:ext uri="{D42A27DB-BD31-4B8C-83A1-F6EECF244321}">
                <p14:modId xmlns:p14="http://schemas.microsoft.com/office/powerpoint/2010/main" val="3142349565"/>
              </p:ext>
            </p:extLst>
          </p:nvPr>
        </p:nvGraphicFramePr>
        <p:xfrm>
          <a:off x="395536" y="1556792"/>
          <a:ext cx="828092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7544" y="1988840"/>
            <a:ext cx="3528392" cy="830997"/>
          </a:xfrm>
          <a:prstGeom prst="rect">
            <a:avLst/>
          </a:prstGeom>
          <a:noFill/>
        </p:spPr>
        <p:txBody>
          <a:bodyPr wrap="square" rtlCol="0">
            <a:spAutoFit/>
          </a:bodyPr>
          <a:lstStyle/>
          <a:p>
            <a:r>
              <a:rPr lang="en-GB" sz="2400" b="1" dirty="0" smtClean="0">
                <a:latin typeface="+mn-lt"/>
              </a:rPr>
              <a:t>Action: Provide training to staff </a:t>
            </a:r>
            <a:endParaRPr lang="en-GB" sz="2400" b="1" dirty="0">
              <a:latin typeface="+mn-lt"/>
            </a:endParaRPr>
          </a:p>
        </p:txBody>
      </p:sp>
      <p:sp>
        <p:nvSpPr>
          <p:cNvPr id="6" name="TextBox 5"/>
          <p:cNvSpPr txBox="1"/>
          <p:nvPr/>
        </p:nvSpPr>
        <p:spPr>
          <a:xfrm>
            <a:off x="467544" y="3356992"/>
            <a:ext cx="3528392" cy="2062103"/>
          </a:xfrm>
          <a:prstGeom prst="rect">
            <a:avLst/>
          </a:prstGeom>
          <a:noFill/>
        </p:spPr>
        <p:txBody>
          <a:bodyPr wrap="square" rtlCol="0">
            <a:spAutoFit/>
          </a:bodyPr>
          <a:lstStyle/>
          <a:p>
            <a:r>
              <a:rPr lang="en-GB" sz="1600" b="1" dirty="0" smtClean="0">
                <a:solidFill>
                  <a:srgbClr val="C00000"/>
                </a:solidFill>
                <a:latin typeface="+mn-lt"/>
              </a:rPr>
              <a:t>Explanation</a:t>
            </a:r>
          </a:p>
          <a:p>
            <a:pPr algn="just"/>
            <a:r>
              <a:rPr lang="en-GB" sz="1600" b="1" dirty="0" smtClean="0">
                <a:solidFill>
                  <a:srgbClr val="C00000"/>
                </a:solidFill>
                <a:latin typeface="+mn-lt"/>
              </a:rPr>
              <a:t>This will enable staff to give advice to customers on the most suitable products for their needs.  As a result customers will feel confident about their purchase.  This will mean they will be happy  to buy from John Lewis again in the future.</a:t>
            </a:r>
          </a:p>
        </p:txBody>
      </p:sp>
      <p:sp>
        <p:nvSpPr>
          <p:cNvPr id="7" name="TextBox 6"/>
          <p:cNvSpPr txBox="1"/>
          <p:nvPr/>
        </p:nvSpPr>
        <p:spPr>
          <a:xfrm>
            <a:off x="4932040" y="1988840"/>
            <a:ext cx="3384376" cy="830997"/>
          </a:xfrm>
          <a:prstGeom prst="rect">
            <a:avLst/>
          </a:prstGeom>
          <a:noFill/>
        </p:spPr>
        <p:txBody>
          <a:bodyPr wrap="square" rtlCol="0">
            <a:spAutoFit/>
          </a:bodyPr>
          <a:lstStyle/>
          <a:p>
            <a:r>
              <a:rPr lang="en-GB" sz="2400" b="1" dirty="0" smtClean="0">
                <a:latin typeface="+mj-lt"/>
              </a:rPr>
              <a:t>Action: Set up a complaints process </a:t>
            </a:r>
            <a:endParaRPr lang="en-GB" sz="2400" b="1" dirty="0">
              <a:latin typeface="+mj-lt"/>
            </a:endParaRPr>
          </a:p>
        </p:txBody>
      </p:sp>
      <p:sp>
        <p:nvSpPr>
          <p:cNvPr id="8" name="TextBox 7"/>
          <p:cNvSpPr txBox="1"/>
          <p:nvPr/>
        </p:nvSpPr>
        <p:spPr>
          <a:xfrm>
            <a:off x="5004048" y="3356992"/>
            <a:ext cx="3456384" cy="2031325"/>
          </a:xfrm>
          <a:prstGeom prst="rect">
            <a:avLst/>
          </a:prstGeom>
          <a:noFill/>
        </p:spPr>
        <p:txBody>
          <a:bodyPr wrap="square" rtlCol="0">
            <a:spAutoFit/>
          </a:bodyPr>
          <a:lstStyle/>
          <a:p>
            <a:r>
              <a:rPr lang="en-GB" sz="1400" b="1" dirty="0" smtClean="0">
                <a:solidFill>
                  <a:srgbClr val="C00000"/>
                </a:solidFill>
              </a:rPr>
              <a:t>Explanation:</a:t>
            </a:r>
          </a:p>
          <a:p>
            <a:pPr algn="just"/>
            <a:r>
              <a:rPr lang="en-GB" sz="1400" b="1" dirty="0" smtClean="0">
                <a:solidFill>
                  <a:srgbClr val="C00000"/>
                </a:solidFill>
              </a:rPr>
              <a:t>By ensuring there is a clear process, staff will know what they are able to do in order to deal with a complaint.  This will mean that customer complaints can be quickly resolved.  Consequently this will protect John Lewis’ reputation from being damaged and maintain it’s loyal customer base.</a:t>
            </a:r>
            <a:endParaRPr lang="en-GB" sz="1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dissolv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5" name="Rectangle 4"/>
          <p:cNvSpPr/>
          <p:nvPr/>
        </p:nvSpPr>
        <p:spPr>
          <a:xfrm>
            <a:off x="323528" y="2348880"/>
            <a:ext cx="3888432" cy="2585323"/>
          </a:xfrm>
          <a:prstGeom prst="rect">
            <a:avLst/>
          </a:prstGeom>
        </p:spPr>
        <p:txBody>
          <a:bodyPr wrap="square">
            <a:spAutoFit/>
          </a:bodyPr>
          <a:lstStyle/>
          <a:p>
            <a:pPr lvl="0"/>
            <a:r>
              <a:rPr lang="en-GB" dirty="0" smtClean="0"/>
              <a:t>What is meant by the term...?</a:t>
            </a:r>
          </a:p>
          <a:p>
            <a:r>
              <a:rPr lang="en-GB" dirty="0" smtClean="0"/>
              <a:t>These questions should be easy marks as long as you have done your revision! The only terms that have appeared in previous exam papers are off the ‘what students need to learn’ column of the specification. Ask your teacher if you are unsure! </a:t>
            </a:r>
            <a:endParaRPr lang="en-GB" dirty="0"/>
          </a:p>
        </p:txBody>
      </p:sp>
    </p:spTree>
    <p:extLst>
      <p:ext uri="{BB962C8B-B14F-4D97-AF65-F5344CB8AC3E}">
        <p14:creationId xmlns:p14="http://schemas.microsoft.com/office/powerpoint/2010/main" val="447822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 we mean by...</a:t>
            </a:r>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971600" y="1412776"/>
            <a:ext cx="7560839"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Right Arrow 2"/>
          <p:cNvSpPr/>
          <p:nvPr/>
        </p:nvSpPr>
        <p:spPr>
          <a:xfrm>
            <a:off x="755650" y="1268413"/>
            <a:ext cx="1800225" cy="2376487"/>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 name="Rounded Rectangle 1"/>
          <p:cNvSpPr/>
          <p:nvPr/>
        </p:nvSpPr>
        <p:spPr>
          <a:xfrm>
            <a:off x="900113" y="476250"/>
            <a:ext cx="6985000"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smtClean="0">
                <a:effectLst>
                  <a:outerShdw blurRad="38100" dist="38100" dir="2700000" algn="tl">
                    <a:srgbClr val="000000">
                      <a:alpha val="43137"/>
                    </a:srgbClr>
                  </a:outerShdw>
                </a:effectLst>
              </a:rPr>
              <a:t>Productivity is...</a:t>
            </a:r>
            <a:endParaRPr lang="en-GB" sz="5000" b="1" dirty="0">
              <a:effectLst>
                <a:outerShdw blurRad="38100" dist="38100" dir="2700000" algn="tl">
                  <a:srgbClr val="000000">
                    <a:alpha val="43137"/>
                  </a:srgbClr>
                </a:outerShdw>
              </a:effectLst>
            </a:endParaRPr>
          </a:p>
        </p:txBody>
      </p:sp>
      <p:sp>
        <p:nvSpPr>
          <p:cNvPr id="33795" name="TextBox 3"/>
          <p:cNvSpPr txBox="1">
            <a:spLocks noChangeArrowheads="1"/>
          </p:cNvSpPr>
          <p:nvPr/>
        </p:nvSpPr>
        <p:spPr bwMode="auto">
          <a:xfrm>
            <a:off x="2700338" y="2711450"/>
            <a:ext cx="5256212" cy="2800767"/>
          </a:xfrm>
          <a:prstGeom prst="rect">
            <a:avLst/>
          </a:prstGeom>
          <a:noFill/>
          <a:ln w="9525">
            <a:noFill/>
            <a:miter lim="800000"/>
            <a:headEnd/>
            <a:tailEnd/>
          </a:ln>
        </p:spPr>
        <p:txBody>
          <a:bodyPr>
            <a:spAutoFit/>
          </a:bodyPr>
          <a:lstStyle/>
          <a:p>
            <a:r>
              <a:rPr lang="en-GB" sz="4400" dirty="0">
                <a:latin typeface="Calibri" pitchFamily="34" charset="0"/>
              </a:rPr>
              <a:t>The level of output, in </a:t>
            </a:r>
            <a:r>
              <a:rPr lang="en-GB" sz="4400" b="1" dirty="0">
                <a:solidFill>
                  <a:srgbClr val="FF0000"/>
                </a:solidFill>
                <a:latin typeface="Calibri" pitchFamily="34" charset="0"/>
              </a:rPr>
              <a:t>units of production, per employee </a:t>
            </a:r>
            <a:r>
              <a:rPr lang="en-GB" sz="4400" dirty="0">
                <a:latin typeface="Calibri" pitchFamily="34" charset="0"/>
              </a:rPr>
              <a:t>in a specific period of time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79388" y="333375"/>
            <a:ext cx="8569325" cy="1446550"/>
          </a:xfrm>
          <a:prstGeom prst="rect">
            <a:avLst/>
          </a:prstGeom>
          <a:noFill/>
          <a:ln w="9525">
            <a:noFill/>
            <a:miter lim="800000"/>
            <a:headEnd/>
            <a:tailEnd/>
          </a:ln>
        </p:spPr>
        <p:txBody>
          <a:bodyPr>
            <a:spAutoFit/>
          </a:bodyPr>
          <a:lstStyle/>
          <a:p>
            <a:pPr algn="ctr"/>
            <a:r>
              <a:rPr lang="en-GB" sz="4400" b="1" dirty="0" smtClean="0">
                <a:latin typeface="Calibri" pitchFamily="34" charset="0"/>
              </a:rPr>
              <a:t>Two methods of </a:t>
            </a:r>
            <a:r>
              <a:rPr lang="en-GB" sz="4400" b="1" dirty="0" smtClean="0">
                <a:solidFill>
                  <a:srgbClr val="FF0000"/>
                </a:solidFill>
                <a:latin typeface="Calibri" pitchFamily="34" charset="0"/>
              </a:rPr>
              <a:t>improving productivity?</a:t>
            </a:r>
            <a:endParaRPr lang="en-GB" sz="4400" b="1" dirty="0">
              <a:solidFill>
                <a:srgbClr val="FF0000"/>
              </a:solidFill>
              <a:latin typeface="Calibri" pitchFamily="34" charset="0"/>
            </a:endParaRPr>
          </a:p>
        </p:txBody>
      </p:sp>
      <p:sp>
        <p:nvSpPr>
          <p:cNvPr id="4" name="Rectangle 3"/>
          <p:cNvSpPr/>
          <p:nvPr/>
        </p:nvSpPr>
        <p:spPr>
          <a:xfrm>
            <a:off x="539552" y="2464163"/>
            <a:ext cx="7992887" cy="831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942873" y="1977083"/>
            <a:ext cx="7186245" cy="974160"/>
          </a:xfrm>
          <a:custGeom>
            <a:avLst/>
            <a:gdLst>
              <a:gd name="connsiteX0" fmla="*/ 0 w 7186245"/>
              <a:gd name="connsiteY0" fmla="*/ 162363 h 974160"/>
              <a:gd name="connsiteX1" fmla="*/ 162363 w 7186245"/>
              <a:gd name="connsiteY1" fmla="*/ 0 h 974160"/>
              <a:gd name="connsiteX2" fmla="*/ 7023882 w 7186245"/>
              <a:gd name="connsiteY2" fmla="*/ 0 h 974160"/>
              <a:gd name="connsiteX3" fmla="*/ 7186245 w 7186245"/>
              <a:gd name="connsiteY3" fmla="*/ 162363 h 974160"/>
              <a:gd name="connsiteX4" fmla="*/ 7186245 w 7186245"/>
              <a:gd name="connsiteY4" fmla="*/ 811797 h 974160"/>
              <a:gd name="connsiteX5" fmla="*/ 7023882 w 7186245"/>
              <a:gd name="connsiteY5" fmla="*/ 974160 h 974160"/>
              <a:gd name="connsiteX6" fmla="*/ 162363 w 7186245"/>
              <a:gd name="connsiteY6" fmla="*/ 974160 h 974160"/>
              <a:gd name="connsiteX7" fmla="*/ 0 w 7186245"/>
              <a:gd name="connsiteY7" fmla="*/ 811797 h 974160"/>
              <a:gd name="connsiteX8" fmla="*/ 0 w 7186245"/>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245" h="974160">
                <a:moveTo>
                  <a:pt x="0" y="162363"/>
                </a:moveTo>
                <a:cubicBezTo>
                  <a:pt x="0" y="72692"/>
                  <a:pt x="72692" y="0"/>
                  <a:pt x="162363" y="0"/>
                </a:cubicBezTo>
                <a:lnTo>
                  <a:pt x="7023882" y="0"/>
                </a:lnTo>
                <a:cubicBezTo>
                  <a:pt x="7113553" y="0"/>
                  <a:pt x="7186245" y="72692"/>
                  <a:pt x="7186245" y="162363"/>
                </a:cubicBezTo>
                <a:lnTo>
                  <a:pt x="7186245" y="811797"/>
                </a:lnTo>
                <a:cubicBezTo>
                  <a:pt x="7186245" y="901468"/>
                  <a:pt x="7113553" y="974160"/>
                  <a:pt x="7023882" y="974160"/>
                </a:cubicBezTo>
                <a:lnTo>
                  <a:pt x="162363" y="974160"/>
                </a:lnTo>
                <a:cubicBezTo>
                  <a:pt x="72692" y="974160"/>
                  <a:pt x="0" y="901468"/>
                  <a:pt x="0" y="811797"/>
                </a:cubicBezTo>
                <a:lnTo>
                  <a:pt x="0" y="1623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033" tIns="47555" rIns="259033" bIns="47555" numCol="1" spcCol="1270" anchor="ctr" anchorCtr="0">
            <a:noAutofit/>
          </a:bodyPr>
          <a:lstStyle/>
          <a:p>
            <a:pPr lvl="0" algn="l" defTabSz="1333500">
              <a:lnSpc>
                <a:spcPct val="90000"/>
              </a:lnSpc>
              <a:spcBef>
                <a:spcPct val="0"/>
              </a:spcBef>
              <a:spcAft>
                <a:spcPct val="35000"/>
              </a:spcAft>
            </a:pPr>
            <a:r>
              <a:rPr lang="en-GB" sz="3000" b="1" kern="1200" dirty="0" smtClean="0">
                <a:effectLst>
                  <a:outerShdw blurRad="38100" dist="38100" dir="2700000" algn="tl">
                    <a:srgbClr val="000000">
                      <a:alpha val="43137"/>
                    </a:srgbClr>
                  </a:outerShdw>
                </a:effectLst>
              </a:rPr>
              <a:t>1  </a:t>
            </a:r>
            <a:endParaRPr lang="en-GB" sz="3000" b="1" kern="1200" dirty="0">
              <a:effectLst>
                <a:outerShdw blurRad="38100" dist="38100" dir="2700000" algn="tl">
                  <a:srgbClr val="000000">
                    <a:alpha val="43137"/>
                  </a:srgbClr>
                </a:outerShdw>
              </a:effectLst>
            </a:endParaRPr>
          </a:p>
        </p:txBody>
      </p:sp>
      <p:sp>
        <p:nvSpPr>
          <p:cNvPr id="6" name="Rectangle 5"/>
          <p:cNvSpPr/>
          <p:nvPr/>
        </p:nvSpPr>
        <p:spPr>
          <a:xfrm>
            <a:off x="539552" y="3961044"/>
            <a:ext cx="7992887" cy="8316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42872" y="3473963"/>
            <a:ext cx="7186245" cy="974160"/>
          </a:xfrm>
          <a:custGeom>
            <a:avLst/>
            <a:gdLst>
              <a:gd name="connsiteX0" fmla="*/ 0 w 5991093"/>
              <a:gd name="connsiteY0" fmla="*/ 162363 h 974160"/>
              <a:gd name="connsiteX1" fmla="*/ 162363 w 5991093"/>
              <a:gd name="connsiteY1" fmla="*/ 0 h 974160"/>
              <a:gd name="connsiteX2" fmla="*/ 5828730 w 5991093"/>
              <a:gd name="connsiteY2" fmla="*/ 0 h 974160"/>
              <a:gd name="connsiteX3" fmla="*/ 5991093 w 5991093"/>
              <a:gd name="connsiteY3" fmla="*/ 162363 h 974160"/>
              <a:gd name="connsiteX4" fmla="*/ 5991093 w 5991093"/>
              <a:gd name="connsiteY4" fmla="*/ 811797 h 974160"/>
              <a:gd name="connsiteX5" fmla="*/ 5828730 w 5991093"/>
              <a:gd name="connsiteY5" fmla="*/ 974160 h 974160"/>
              <a:gd name="connsiteX6" fmla="*/ 162363 w 5991093"/>
              <a:gd name="connsiteY6" fmla="*/ 974160 h 974160"/>
              <a:gd name="connsiteX7" fmla="*/ 0 w 5991093"/>
              <a:gd name="connsiteY7" fmla="*/ 811797 h 974160"/>
              <a:gd name="connsiteX8" fmla="*/ 0 w 5991093"/>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093" h="974160">
                <a:moveTo>
                  <a:pt x="0" y="162363"/>
                </a:moveTo>
                <a:cubicBezTo>
                  <a:pt x="0" y="72692"/>
                  <a:pt x="72692" y="0"/>
                  <a:pt x="162363" y="0"/>
                </a:cubicBezTo>
                <a:lnTo>
                  <a:pt x="5828730" y="0"/>
                </a:lnTo>
                <a:cubicBezTo>
                  <a:pt x="5918401" y="0"/>
                  <a:pt x="5991093" y="72692"/>
                  <a:pt x="5991093" y="162363"/>
                </a:cubicBezTo>
                <a:lnTo>
                  <a:pt x="5991093" y="811797"/>
                </a:lnTo>
                <a:cubicBezTo>
                  <a:pt x="5991093" y="901468"/>
                  <a:pt x="5918401" y="974160"/>
                  <a:pt x="5828730" y="974160"/>
                </a:cubicBezTo>
                <a:lnTo>
                  <a:pt x="162363" y="974160"/>
                </a:lnTo>
                <a:cubicBezTo>
                  <a:pt x="72692" y="974160"/>
                  <a:pt x="0" y="901468"/>
                  <a:pt x="0" y="811797"/>
                </a:cubicBezTo>
                <a:lnTo>
                  <a:pt x="0" y="162363"/>
                </a:lnTo>
                <a:close/>
              </a:path>
            </a:pathLst>
          </a:cu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59033" tIns="47555" rIns="259033" bIns="47555" numCol="1" spcCol="1270" anchor="ctr" anchorCtr="0">
            <a:noAutofit/>
          </a:bodyPr>
          <a:lstStyle/>
          <a:p>
            <a:pPr lvl="0" algn="l" defTabSz="1333500">
              <a:lnSpc>
                <a:spcPct val="90000"/>
              </a:lnSpc>
              <a:spcBef>
                <a:spcPct val="0"/>
              </a:spcBef>
              <a:spcAft>
                <a:spcPct val="35000"/>
              </a:spcAft>
            </a:pPr>
            <a:r>
              <a:rPr lang="en-GB" sz="3000" b="1" i="0" kern="1200" dirty="0" smtClean="0">
                <a:effectLst>
                  <a:outerShdw blurRad="38100" dist="38100" dir="2700000" algn="tl">
                    <a:srgbClr val="000000">
                      <a:alpha val="43137"/>
                    </a:srgbClr>
                  </a:outerShdw>
                </a:effectLst>
              </a:rPr>
              <a:t>2</a:t>
            </a:r>
            <a:endParaRPr lang="en-GB" sz="3000" b="1" i="0" kern="1200" dirty="0">
              <a:effectLst>
                <a:outerShdw blurRad="38100" dist="38100" dir="2700000" algn="tl">
                  <a:srgbClr val="000000">
                    <a:alpha val="43137"/>
                  </a:srgbClr>
                </a:outerShdw>
              </a:effectLst>
            </a:endParaRPr>
          </a:p>
        </p:txBody>
      </p:sp>
      <p:sp>
        <p:nvSpPr>
          <p:cNvPr id="2" name="TextBox 1"/>
          <p:cNvSpPr txBox="1"/>
          <p:nvPr/>
        </p:nvSpPr>
        <p:spPr>
          <a:xfrm>
            <a:off x="1527307" y="2140997"/>
            <a:ext cx="6141038" cy="646331"/>
          </a:xfrm>
          <a:prstGeom prst="rect">
            <a:avLst/>
          </a:prstGeom>
          <a:noFill/>
        </p:spPr>
        <p:txBody>
          <a:bodyPr wrap="square" rtlCol="0">
            <a:spAutoFit/>
          </a:bodyPr>
          <a:lstStyle/>
          <a:p>
            <a:r>
              <a:rPr lang="en-GB" dirty="0" smtClean="0">
                <a:solidFill>
                  <a:schemeClr val="bg1"/>
                </a:solidFill>
              </a:rPr>
              <a:t>Provide training to staff so that they can improve the speed and accuracy of their work</a:t>
            </a:r>
            <a:endParaRPr lang="en-GB" dirty="0">
              <a:solidFill>
                <a:schemeClr val="bg1"/>
              </a:solidFill>
            </a:endParaRPr>
          </a:p>
        </p:txBody>
      </p:sp>
      <p:sp>
        <p:nvSpPr>
          <p:cNvPr id="8" name="TextBox 7"/>
          <p:cNvSpPr txBox="1"/>
          <p:nvPr/>
        </p:nvSpPr>
        <p:spPr>
          <a:xfrm>
            <a:off x="1527307" y="3637878"/>
            <a:ext cx="6141038" cy="646331"/>
          </a:xfrm>
          <a:prstGeom prst="rect">
            <a:avLst/>
          </a:prstGeom>
          <a:noFill/>
        </p:spPr>
        <p:txBody>
          <a:bodyPr wrap="square" rtlCol="0">
            <a:spAutoFit/>
          </a:bodyPr>
          <a:lstStyle/>
          <a:p>
            <a:r>
              <a:rPr lang="en-GB" dirty="0" smtClean="0">
                <a:solidFill>
                  <a:schemeClr val="bg1"/>
                </a:solidFill>
              </a:rPr>
              <a:t>Increase motivation by offering piece rate pay in order to encourage workers to produce more</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88640"/>
            <a:ext cx="8229600" cy="1143000"/>
          </a:xfrm>
        </p:spPr>
        <p:txBody>
          <a:bodyPr/>
          <a:lstStyle/>
          <a:p>
            <a:r>
              <a:rPr lang="en-GB" dirty="0" smtClean="0"/>
              <a:t>3 methods of reducing costs</a:t>
            </a:r>
          </a:p>
        </p:txBody>
      </p:sp>
      <p:sp>
        <p:nvSpPr>
          <p:cNvPr id="4" name="Rectangle 3"/>
          <p:cNvSpPr/>
          <p:nvPr/>
        </p:nvSpPr>
        <p:spPr>
          <a:xfrm>
            <a:off x="827584" y="1945695"/>
            <a:ext cx="7344816" cy="9324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1194824" y="1399575"/>
            <a:ext cx="6797561" cy="1092240"/>
          </a:xfrm>
          <a:custGeom>
            <a:avLst/>
            <a:gdLst>
              <a:gd name="connsiteX0" fmla="*/ 0 w 6797561"/>
              <a:gd name="connsiteY0" fmla="*/ 182044 h 1092240"/>
              <a:gd name="connsiteX1" fmla="*/ 182044 w 6797561"/>
              <a:gd name="connsiteY1" fmla="*/ 0 h 1092240"/>
              <a:gd name="connsiteX2" fmla="*/ 6615517 w 6797561"/>
              <a:gd name="connsiteY2" fmla="*/ 0 h 1092240"/>
              <a:gd name="connsiteX3" fmla="*/ 6797561 w 6797561"/>
              <a:gd name="connsiteY3" fmla="*/ 182044 h 1092240"/>
              <a:gd name="connsiteX4" fmla="*/ 6797561 w 6797561"/>
              <a:gd name="connsiteY4" fmla="*/ 910196 h 1092240"/>
              <a:gd name="connsiteX5" fmla="*/ 6615517 w 6797561"/>
              <a:gd name="connsiteY5" fmla="*/ 1092240 h 1092240"/>
              <a:gd name="connsiteX6" fmla="*/ 182044 w 6797561"/>
              <a:gd name="connsiteY6" fmla="*/ 1092240 h 1092240"/>
              <a:gd name="connsiteX7" fmla="*/ 0 w 6797561"/>
              <a:gd name="connsiteY7" fmla="*/ 910196 h 1092240"/>
              <a:gd name="connsiteX8" fmla="*/ 0 w 6797561"/>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561" h="1092240">
                <a:moveTo>
                  <a:pt x="0" y="182044"/>
                </a:moveTo>
                <a:cubicBezTo>
                  <a:pt x="0" y="81504"/>
                  <a:pt x="81504" y="0"/>
                  <a:pt x="182044" y="0"/>
                </a:cubicBezTo>
                <a:lnTo>
                  <a:pt x="6615517" y="0"/>
                </a:lnTo>
                <a:cubicBezTo>
                  <a:pt x="6716057" y="0"/>
                  <a:pt x="6797561" y="81504"/>
                  <a:pt x="6797561" y="182044"/>
                </a:cubicBezTo>
                <a:lnTo>
                  <a:pt x="6797561" y="910196"/>
                </a:lnTo>
                <a:cubicBezTo>
                  <a:pt x="6797561" y="1010736"/>
                  <a:pt x="6716057" y="1092240"/>
                  <a:pt x="6615517"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651" tIns="53319" rIns="247651" bIns="53319" numCol="1" spcCol="1270" anchor="ctr" anchorCtr="0">
            <a:noAutofit/>
          </a:bodyPr>
          <a:lstStyle/>
          <a:p>
            <a:pPr lvl="0" algn="ctr" defTabSz="1600200">
              <a:lnSpc>
                <a:spcPct val="90000"/>
              </a:lnSpc>
              <a:spcBef>
                <a:spcPct val="0"/>
              </a:spcBef>
              <a:spcAft>
                <a:spcPct val="35000"/>
              </a:spcAft>
            </a:pPr>
            <a:r>
              <a:rPr lang="en-GB" sz="3200" b="1" kern="1200" dirty="0" smtClean="0">
                <a:effectLst>
                  <a:outerShdw blurRad="38100" dist="38100" dir="2700000" algn="tl">
                    <a:srgbClr val="000000">
                      <a:alpha val="43137"/>
                    </a:srgbClr>
                  </a:outerShdw>
                </a:effectLst>
              </a:rPr>
              <a:t>Easy Jet – aero-dynamic paint to reduce drag and fuel consumption </a:t>
            </a:r>
            <a:endParaRPr lang="en-GB" sz="3200" b="1" kern="1200" dirty="0">
              <a:effectLst>
                <a:outerShdw blurRad="38100" dist="38100" dir="2700000" algn="tl">
                  <a:srgbClr val="000000">
                    <a:alpha val="43137"/>
                  </a:srgbClr>
                </a:outerShdw>
              </a:effectLst>
            </a:endParaRPr>
          </a:p>
        </p:txBody>
      </p:sp>
      <p:sp>
        <p:nvSpPr>
          <p:cNvPr id="6" name="Rectangle 5"/>
          <p:cNvSpPr/>
          <p:nvPr/>
        </p:nvSpPr>
        <p:spPr>
          <a:xfrm>
            <a:off x="827584" y="3624015"/>
            <a:ext cx="7344816" cy="9324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194824" y="3077895"/>
            <a:ext cx="6797561" cy="1092240"/>
          </a:xfrm>
          <a:custGeom>
            <a:avLst/>
            <a:gdLst>
              <a:gd name="connsiteX0" fmla="*/ 0 w 6797561"/>
              <a:gd name="connsiteY0" fmla="*/ 182044 h 1092240"/>
              <a:gd name="connsiteX1" fmla="*/ 182044 w 6797561"/>
              <a:gd name="connsiteY1" fmla="*/ 0 h 1092240"/>
              <a:gd name="connsiteX2" fmla="*/ 6615517 w 6797561"/>
              <a:gd name="connsiteY2" fmla="*/ 0 h 1092240"/>
              <a:gd name="connsiteX3" fmla="*/ 6797561 w 6797561"/>
              <a:gd name="connsiteY3" fmla="*/ 182044 h 1092240"/>
              <a:gd name="connsiteX4" fmla="*/ 6797561 w 6797561"/>
              <a:gd name="connsiteY4" fmla="*/ 910196 h 1092240"/>
              <a:gd name="connsiteX5" fmla="*/ 6615517 w 6797561"/>
              <a:gd name="connsiteY5" fmla="*/ 1092240 h 1092240"/>
              <a:gd name="connsiteX6" fmla="*/ 182044 w 6797561"/>
              <a:gd name="connsiteY6" fmla="*/ 1092240 h 1092240"/>
              <a:gd name="connsiteX7" fmla="*/ 0 w 6797561"/>
              <a:gd name="connsiteY7" fmla="*/ 910196 h 1092240"/>
              <a:gd name="connsiteX8" fmla="*/ 0 w 6797561"/>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561" h="1092240">
                <a:moveTo>
                  <a:pt x="0" y="182044"/>
                </a:moveTo>
                <a:cubicBezTo>
                  <a:pt x="0" y="81504"/>
                  <a:pt x="81504" y="0"/>
                  <a:pt x="182044" y="0"/>
                </a:cubicBezTo>
                <a:lnTo>
                  <a:pt x="6615517" y="0"/>
                </a:lnTo>
                <a:cubicBezTo>
                  <a:pt x="6716057" y="0"/>
                  <a:pt x="6797561" y="81504"/>
                  <a:pt x="6797561" y="182044"/>
                </a:cubicBezTo>
                <a:lnTo>
                  <a:pt x="6797561" y="910196"/>
                </a:lnTo>
                <a:cubicBezTo>
                  <a:pt x="6797561" y="1010736"/>
                  <a:pt x="6716057" y="1092240"/>
                  <a:pt x="6615517"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1" tIns="53319" rIns="247651" bIns="53319" numCol="1" spcCol="1270" anchor="ctr" anchorCtr="0">
            <a:noAutofit/>
          </a:bodyPr>
          <a:lstStyle/>
          <a:p>
            <a:pPr lvl="0" algn="ctr" defTabSz="1600200">
              <a:lnSpc>
                <a:spcPct val="90000"/>
              </a:lnSpc>
              <a:spcBef>
                <a:spcPct val="0"/>
              </a:spcBef>
              <a:spcAft>
                <a:spcPct val="35000"/>
              </a:spcAft>
            </a:pPr>
            <a:r>
              <a:rPr lang="en-GB" sz="3200" b="1" i="0" kern="1200" dirty="0" smtClean="0">
                <a:effectLst>
                  <a:outerShdw blurRad="38100" dist="38100" dir="2700000" algn="tl">
                    <a:srgbClr val="000000">
                      <a:alpha val="43137"/>
                    </a:srgbClr>
                  </a:outerShdw>
                </a:effectLst>
              </a:rPr>
              <a:t>Nike – created a ‘Trash Talk Shoe’ made from waste from other shoes</a:t>
            </a:r>
            <a:endParaRPr lang="en-GB" sz="3200" b="1" i="0" kern="1200" dirty="0">
              <a:effectLst>
                <a:outerShdw blurRad="38100" dist="38100" dir="2700000" algn="tl">
                  <a:srgbClr val="000000">
                    <a:alpha val="43137"/>
                  </a:srgbClr>
                </a:outerShdw>
              </a:effectLst>
            </a:endParaRPr>
          </a:p>
        </p:txBody>
      </p:sp>
      <p:sp>
        <p:nvSpPr>
          <p:cNvPr id="8" name="Rectangle 7"/>
          <p:cNvSpPr/>
          <p:nvPr/>
        </p:nvSpPr>
        <p:spPr>
          <a:xfrm>
            <a:off x="827584" y="5302336"/>
            <a:ext cx="7344816" cy="932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194824" y="4756216"/>
            <a:ext cx="6797561" cy="1092240"/>
          </a:xfrm>
          <a:custGeom>
            <a:avLst/>
            <a:gdLst>
              <a:gd name="connsiteX0" fmla="*/ 0 w 6797561"/>
              <a:gd name="connsiteY0" fmla="*/ 182044 h 1092240"/>
              <a:gd name="connsiteX1" fmla="*/ 182044 w 6797561"/>
              <a:gd name="connsiteY1" fmla="*/ 0 h 1092240"/>
              <a:gd name="connsiteX2" fmla="*/ 6615517 w 6797561"/>
              <a:gd name="connsiteY2" fmla="*/ 0 h 1092240"/>
              <a:gd name="connsiteX3" fmla="*/ 6797561 w 6797561"/>
              <a:gd name="connsiteY3" fmla="*/ 182044 h 1092240"/>
              <a:gd name="connsiteX4" fmla="*/ 6797561 w 6797561"/>
              <a:gd name="connsiteY4" fmla="*/ 910196 h 1092240"/>
              <a:gd name="connsiteX5" fmla="*/ 6615517 w 6797561"/>
              <a:gd name="connsiteY5" fmla="*/ 1092240 h 1092240"/>
              <a:gd name="connsiteX6" fmla="*/ 182044 w 6797561"/>
              <a:gd name="connsiteY6" fmla="*/ 1092240 h 1092240"/>
              <a:gd name="connsiteX7" fmla="*/ 0 w 6797561"/>
              <a:gd name="connsiteY7" fmla="*/ 910196 h 1092240"/>
              <a:gd name="connsiteX8" fmla="*/ 0 w 6797561"/>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561" h="1092240">
                <a:moveTo>
                  <a:pt x="0" y="182044"/>
                </a:moveTo>
                <a:cubicBezTo>
                  <a:pt x="0" y="81504"/>
                  <a:pt x="81504" y="0"/>
                  <a:pt x="182044" y="0"/>
                </a:cubicBezTo>
                <a:lnTo>
                  <a:pt x="6615517" y="0"/>
                </a:lnTo>
                <a:cubicBezTo>
                  <a:pt x="6716057" y="0"/>
                  <a:pt x="6797561" y="81504"/>
                  <a:pt x="6797561" y="182044"/>
                </a:cubicBezTo>
                <a:lnTo>
                  <a:pt x="6797561" y="910196"/>
                </a:lnTo>
                <a:cubicBezTo>
                  <a:pt x="6797561" y="1010736"/>
                  <a:pt x="6716057" y="1092240"/>
                  <a:pt x="6615517"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651" tIns="53319" rIns="247651" bIns="53319" numCol="1" spcCol="1270" anchor="ctr" anchorCtr="0">
            <a:noAutofit/>
          </a:bodyPr>
          <a:lstStyle/>
          <a:p>
            <a:pPr lvl="0" algn="ctr" defTabSz="1600200">
              <a:lnSpc>
                <a:spcPct val="90000"/>
              </a:lnSpc>
              <a:spcBef>
                <a:spcPct val="0"/>
              </a:spcBef>
              <a:spcAft>
                <a:spcPct val="35000"/>
              </a:spcAft>
            </a:pPr>
            <a:r>
              <a:rPr lang="en-GB" sz="2800" b="1" i="0" kern="1200" dirty="0" smtClean="0">
                <a:effectLst>
                  <a:outerShdw blurRad="38100" dist="38100" dir="2700000" algn="tl">
                    <a:srgbClr val="000000">
                      <a:alpha val="43137"/>
                    </a:srgbClr>
                  </a:outerShdw>
                </a:effectLst>
              </a:rPr>
              <a:t>Dyson – relocate manufacturing to Malaysia for cheaper labour and proximity to key markets</a:t>
            </a:r>
            <a:endParaRPr lang="en-GB" sz="2800" b="1" i="0" kern="1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404664"/>
            <a:ext cx="7143750" cy="1015663"/>
          </a:xfrm>
          <a:prstGeom prst="rect">
            <a:avLst/>
          </a:prstGeom>
          <a:noFill/>
        </p:spPr>
        <p:txBody>
          <a:bodyPr>
            <a:spAutoFit/>
          </a:bodyPr>
          <a:lstStyle/>
          <a:p>
            <a:pPr fontAlgn="auto">
              <a:spcBef>
                <a:spcPts val="0"/>
              </a:spcBef>
              <a:spcAft>
                <a:spcPts val="0"/>
              </a:spcAft>
              <a:defRPr/>
            </a:pPr>
            <a:r>
              <a:rPr lang="en-GB" sz="6000" b="1" dirty="0" smtClean="0">
                <a:solidFill>
                  <a:schemeClr val="tx2">
                    <a:lumMod val="75000"/>
                  </a:schemeClr>
                </a:solidFill>
                <a:latin typeface="+mj-lt"/>
              </a:rPr>
              <a:t>Be the Examiner</a:t>
            </a:r>
            <a:endParaRPr lang="en-GB" sz="6000" b="1" dirty="0">
              <a:solidFill>
                <a:schemeClr val="tx2">
                  <a:lumMod val="75000"/>
                </a:schemeClr>
              </a:solidFill>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0" y="1772816"/>
            <a:ext cx="5335856" cy="5085184"/>
          </a:xfrm>
          <a:prstGeom prst="rect">
            <a:avLst/>
          </a:prstGeom>
          <a:noFill/>
          <a:ln w="9525">
            <a:noFill/>
            <a:miter lim="800000"/>
            <a:headEnd/>
            <a:tailEnd/>
          </a:ln>
        </p:spPr>
      </p:pic>
      <p:sp>
        <p:nvSpPr>
          <p:cNvPr id="14" name="TextBox 13"/>
          <p:cNvSpPr txBox="1"/>
          <p:nvPr/>
        </p:nvSpPr>
        <p:spPr>
          <a:xfrm>
            <a:off x="3779912" y="1916832"/>
            <a:ext cx="4968552" cy="3785652"/>
          </a:xfrm>
          <a:prstGeom prst="rect">
            <a:avLst/>
          </a:prstGeom>
          <a:noFill/>
        </p:spPr>
        <p:txBody>
          <a:bodyPr wrap="square" rtlCol="0">
            <a:spAutoFit/>
          </a:bodyPr>
          <a:lstStyle/>
          <a:p>
            <a:pPr algn="ctr"/>
            <a:r>
              <a:rPr lang="en-GB" sz="4000" b="1" dirty="0" smtClean="0">
                <a:latin typeface="+mn-lt"/>
              </a:rPr>
              <a:t>How many marks would you award the answer on the next slide and give me 1 way it can be improved?</a:t>
            </a:r>
            <a:endParaRPr lang="en-GB" sz="4000"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http://blindgossip.com/wp-content/uploads/2011/12/fortune-teller-2.jpg"/>
          <p:cNvPicPr>
            <a:picLocks noChangeAspect="1" noChangeArrowheads="1"/>
          </p:cNvPicPr>
          <p:nvPr/>
        </p:nvPicPr>
        <p:blipFill>
          <a:blip r:embed="rId2" cstate="print"/>
          <a:srcRect/>
          <a:stretch>
            <a:fillRect/>
          </a:stretch>
        </p:blipFill>
        <p:spPr bwMode="auto">
          <a:xfrm>
            <a:off x="-20638" y="-315913"/>
            <a:ext cx="9391651" cy="7173913"/>
          </a:xfrm>
          <a:prstGeom prst="rect">
            <a:avLst/>
          </a:prstGeom>
          <a:noFill/>
          <a:ln w="9525">
            <a:noFill/>
            <a:miter lim="800000"/>
            <a:headEnd/>
            <a:tailEnd/>
          </a:ln>
        </p:spPr>
      </p:pic>
      <p:sp>
        <p:nvSpPr>
          <p:cNvPr id="5" name="Oval Callout 4"/>
          <p:cNvSpPr/>
          <p:nvPr/>
        </p:nvSpPr>
        <p:spPr>
          <a:xfrm>
            <a:off x="179388" y="-23813"/>
            <a:ext cx="4105275" cy="2520951"/>
          </a:xfrm>
          <a:prstGeom prst="wedgeEllipseCallout">
            <a:avLst>
              <a:gd name="adj1" fmla="val 52878"/>
              <a:gd name="adj2" fmla="val 7302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000" b="1" dirty="0">
                <a:solidFill>
                  <a:prstClr val="black"/>
                </a:solidFill>
              </a:rPr>
              <a:t>I am thinking of a key operations term for Unit 3</a:t>
            </a:r>
          </a:p>
          <a:p>
            <a:pPr algn="ctr" fontAlgn="auto">
              <a:spcBef>
                <a:spcPts val="0"/>
              </a:spcBef>
              <a:spcAft>
                <a:spcPts val="0"/>
              </a:spcAft>
              <a:defRPr/>
            </a:pPr>
            <a:r>
              <a:rPr lang="en-GB" sz="3000" b="1" dirty="0">
                <a:solidFill>
                  <a:srgbClr val="FF0000"/>
                </a:solidFill>
                <a:effectLst>
                  <a:outerShdw blurRad="38100" dist="38100" dir="2700000" algn="tl">
                    <a:srgbClr val="000000">
                      <a:alpha val="43137"/>
                    </a:srgbClr>
                  </a:outerShdw>
                </a:effectLst>
              </a:rPr>
              <a:t>Which one?</a:t>
            </a:r>
          </a:p>
        </p:txBody>
      </p:sp>
    </p:spTree>
    <p:extLst>
      <p:ext uri="{BB962C8B-B14F-4D97-AF65-F5344CB8AC3E}">
        <p14:creationId xmlns:p14="http://schemas.microsoft.com/office/powerpoint/2010/main" val="41331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9632" y="1988840"/>
            <a:ext cx="6840760"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1691680" y="2276872"/>
            <a:ext cx="5904656" cy="3785652"/>
          </a:xfrm>
          <a:prstGeom prst="rect">
            <a:avLst/>
          </a:prstGeom>
        </p:spPr>
        <p:txBody>
          <a:bodyPr wrap="square">
            <a:spAutoFit/>
          </a:bodyPr>
          <a:lstStyle/>
          <a:p>
            <a:r>
              <a:rPr lang="en-GB" sz="2400" b="1" dirty="0" smtClean="0">
                <a:solidFill>
                  <a:prstClr val="black"/>
                </a:solidFill>
                <a:latin typeface="Calibri"/>
              </a:rPr>
              <a:t>One way of improving the productivity is to give the staff more training so that</a:t>
            </a:r>
          </a:p>
          <a:p>
            <a:r>
              <a:rPr lang="en-GB" sz="2400" b="1" dirty="0" smtClean="0">
                <a:solidFill>
                  <a:prstClr val="black"/>
                </a:solidFill>
                <a:latin typeface="Calibri"/>
              </a:rPr>
              <a:t>they can do their job more effectively. </a:t>
            </a:r>
          </a:p>
          <a:p>
            <a:endParaRPr lang="en-GB" sz="2400" b="1" dirty="0" smtClean="0">
              <a:solidFill>
                <a:prstClr val="black"/>
              </a:solidFill>
              <a:latin typeface="Calibri"/>
            </a:endParaRPr>
          </a:p>
          <a:p>
            <a:r>
              <a:rPr lang="en-GB" sz="2400" b="1" dirty="0" smtClean="0">
                <a:solidFill>
                  <a:prstClr val="black"/>
                </a:solidFill>
                <a:latin typeface="Calibri"/>
              </a:rPr>
              <a:t>Another good way to do it would be to pay</a:t>
            </a:r>
          </a:p>
          <a:p>
            <a:r>
              <a:rPr lang="en-GB" sz="2400" b="1" dirty="0" smtClean="0">
                <a:solidFill>
                  <a:prstClr val="black"/>
                </a:solidFill>
                <a:latin typeface="Calibri"/>
              </a:rPr>
              <a:t>their staff a bonus for achieving a certain amount of work, or they could set up a</a:t>
            </a:r>
          </a:p>
          <a:p>
            <a:r>
              <a:rPr lang="en-GB" sz="2400" b="1" dirty="0" smtClean="0">
                <a:solidFill>
                  <a:prstClr val="black"/>
                </a:solidFill>
                <a:latin typeface="Calibri"/>
              </a:rPr>
              <a:t>suggestion scheme so that staff could put forward ideas about how things could</a:t>
            </a:r>
          </a:p>
          <a:p>
            <a:r>
              <a:rPr lang="en-GB" sz="2400" b="1" dirty="0" smtClean="0">
                <a:solidFill>
                  <a:prstClr val="black"/>
                </a:solidFill>
                <a:latin typeface="Calibri"/>
              </a:rPr>
              <a:t>be done better.</a:t>
            </a:r>
            <a:endParaRPr lang="en-GB" sz="2400" dirty="0">
              <a:solidFill>
                <a:prstClr val="black"/>
              </a:solidFill>
              <a:latin typeface="Calibri"/>
            </a:endParaRPr>
          </a:p>
        </p:txBody>
      </p:sp>
      <p:sp>
        <p:nvSpPr>
          <p:cNvPr id="4" name="Title 3"/>
          <p:cNvSpPr>
            <a:spLocks noGrp="1"/>
          </p:cNvSpPr>
          <p:nvPr>
            <p:ph type="title"/>
          </p:nvPr>
        </p:nvSpPr>
        <p:spPr>
          <a:xfrm>
            <a:off x="467544" y="260648"/>
            <a:ext cx="8229600" cy="1143000"/>
          </a:xfrm>
        </p:spPr>
        <p:txBody>
          <a:bodyPr/>
          <a:lstStyle/>
          <a:p>
            <a:r>
              <a:rPr lang="en-GB" sz="3200" b="1" dirty="0" smtClean="0"/>
              <a:t>Describe </a:t>
            </a:r>
            <a:r>
              <a:rPr lang="en-GB" sz="3200" b="1" i="1" dirty="0" smtClean="0">
                <a:solidFill>
                  <a:srgbClr val="C00000"/>
                </a:solidFill>
                <a:effectLst>
                  <a:outerShdw blurRad="38100" dist="38100" dir="2700000" algn="tl">
                    <a:srgbClr val="000000">
                      <a:alpha val="43137"/>
                    </a:srgbClr>
                  </a:outerShdw>
                </a:effectLst>
              </a:rPr>
              <a:t>one</a:t>
            </a:r>
            <a:r>
              <a:rPr lang="en-GB" sz="3200" b="1" dirty="0" smtClean="0"/>
              <a:t> advantage to John Lewis of improving the productivity of their staff</a:t>
            </a:r>
            <a:endParaRPr lang="en-GB" sz="3200" dirty="0"/>
          </a:p>
        </p:txBody>
      </p:sp>
      <p:sp>
        <p:nvSpPr>
          <p:cNvPr id="5" name="Oval 4"/>
          <p:cNvSpPr/>
          <p:nvPr/>
        </p:nvSpPr>
        <p:spPr>
          <a:xfrm>
            <a:off x="7452320" y="4797152"/>
            <a:ext cx="1296144" cy="1872208"/>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solidFill>
              </a:rPr>
              <a:t>/3</a:t>
            </a:r>
            <a:endParaRPr lang="en-GB" sz="5400" b="1" dirty="0">
              <a:solidFill>
                <a:prstClr val="black"/>
              </a:solidFill>
            </a:endParaRPr>
          </a:p>
        </p:txBody>
      </p:sp>
      <p:sp>
        <p:nvSpPr>
          <p:cNvPr id="7" name="Rounded Rectangular Callout 6"/>
          <p:cNvSpPr/>
          <p:nvPr/>
        </p:nvSpPr>
        <p:spPr>
          <a:xfrm>
            <a:off x="6660232" y="1268760"/>
            <a:ext cx="2088232" cy="1440160"/>
          </a:xfrm>
          <a:prstGeom prst="wedgeRoundRectCallout">
            <a:avLst>
              <a:gd name="adj1" fmla="val -44864"/>
              <a:gd name="adj2" fmla="val 71017"/>
              <a:gd name="adj3" fmla="val 166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Have a go at turning this answer into a 3/3 </a:t>
            </a:r>
            <a:endParaRPr lang="en-GB" dirty="0">
              <a:solidFill>
                <a:prstClr val="black"/>
              </a:solidFill>
            </a:endParaRPr>
          </a:p>
        </p:txBody>
      </p:sp>
      <p:sp>
        <p:nvSpPr>
          <p:cNvPr id="8" name="TextBox 7"/>
          <p:cNvSpPr txBox="1"/>
          <p:nvPr/>
        </p:nvSpPr>
        <p:spPr>
          <a:xfrm>
            <a:off x="7395476" y="5271591"/>
            <a:ext cx="535724" cy="923330"/>
          </a:xfrm>
          <a:prstGeom prst="rect">
            <a:avLst/>
          </a:prstGeom>
          <a:noFill/>
        </p:spPr>
        <p:txBody>
          <a:bodyPr wrap="none" rtlCol="0">
            <a:spAutoFit/>
          </a:bodyPr>
          <a:lstStyle/>
          <a:p>
            <a:r>
              <a:rPr lang="en-GB" sz="5400" b="1" dirty="0">
                <a:solidFill>
                  <a:prstClr val="black"/>
                </a:solidFill>
                <a:latin typeface="Calibri"/>
              </a:rPr>
              <a:t>0</a:t>
            </a:r>
          </a:p>
        </p:txBody>
      </p:sp>
      <p:grpSp>
        <p:nvGrpSpPr>
          <p:cNvPr id="9" name="Group 8"/>
          <p:cNvGrpSpPr/>
          <p:nvPr/>
        </p:nvGrpSpPr>
        <p:grpSpPr>
          <a:xfrm>
            <a:off x="179512" y="908720"/>
            <a:ext cx="2880320" cy="1872208"/>
            <a:chOff x="179512" y="1340768"/>
            <a:chExt cx="2088232" cy="1440160"/>
          </a:xfrm>
        </p:grpSpPr>
        <p:sp>
          <p:nvSpPr>
            <p:cNvPr id="6" name="Rounded Rectangular Callout 5"/>
            <p:cNvSpPr/>
            <p:nvPr/>
          </p:nvSpPr>
          <p:spPr>
            <a:xfrm>
              <a:off x="179512" y="1340768"/>
              <a:ext cx="2088232" cy="1440160"/>
            </a:xfrm>
            <a:prstGeom prst="wedgeRoundRectCallout">
              <a:avLst>
                <a:gd name="adj1" fmla="val 52325"/>
                <a:gd name="adj2" fmla="val 73340"/>
                <a:gd name="adj3" fmla="val 166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solidFill>
                    <a:prstClr val="black"/>
                  </a:solidFill>
                </a:rPr>
                <a:t>Improved by</a:t>
              </a:r>
              <a:endParaRPr lang="en-GB" dirty="0">
                <a:solidFill>
                  <a:prstClr val="black"/>
                </a:solidFill>
              </a:endParaRPr>
            </a:p>
          </p:txBody>
        </p:sp>
        <p:sp>
          <p:nvSpPr>
            <p:cNvPr id="10" name="TextBox 9"/>
            <p:cNvSpPr txBox="1"/>
            <p:nvPr/>
          </p:nvSpPr>
          <p:spPr>
            <a:xfrm>
              <a:off x="298435" y="1785590"/>
              <a:ext cx="1854814" cy="449827"/>
            </a:xfrm>
            <a:prstGeom prst="rect">
              <a:avLst/>
            </a:prstGeom>
            <a:noFill/>
          </p:spPr>
          <p:txBody>
            <a:bodyPr wrap="square" rtlCol="0">
              <a:spAutoFit/>
            </a:bodyPr>
            <a:lstStyle/>
            <a:p>
              <a:pPr algn="just"/>
              <a:r>
                <a:rPr lang="en-GB" sz="1600" dirty="0" smtClean="0">
                  <a:solidFill>
                    <a:prstClr val="black"/>
                  </a:solidFill>
                  <a:latin typeface="+mn-lt"/>
                </a:rPr>
                <a:t>Focusing on advantages, not how.</a:t>
              </a:r>
              <a:endParaRPr lang="en-GB" sz="1600" dirty="0">
                <a:solidFill>
                  <a:prstClr val="black"/>
                </a:solidFill>
                <a:latin typeface="+mn-lt"/>
              </a:endParaRPr>
            </a:p>
          </p:txBody>
        </p:sp>
        <p:sp>
          <p:nvSpPr>
            <p:cNvPr id="11" name="TextBox 10"/>
            <p:cNvSpPr txBox="1"/>
            <p:nvPr/>
          </p:nvSpPr>
          <p:spPr>
            <a:xfrm>
              <a:off x="329673" y="2276872"/>
              <a:ext cx="1823576" cy="461665"/>
            </a:xfrm>
            <a:prstGeom prst="rect">
              <a:avLst/>
            </a:prstGeom>
            <a:noFill/>
          </p:spPr>
          <p:txBody>
            <a:bodyPr wrap="square" rtlCol="0">
              <a:spAutoFit/>
            </a:bodyPr>
            <a:lstStyle/>
            <a:p>
              <a:pPr algn="just"/>
              <a:r>
                <a:rPr lang="en-GB" sz="1600" dirty="0" smtClean="0">
                  <a:solidFill>
                    <a:prstClr val="black"/>
                  </a:solidFill>
                  <a:latin typeface="Calibri"/>
                </a:rPr>
                <a:t>Sticking to </a:t>
              </a:r>
              <a:r>
                <a:rPr lang="en-GB" sz="1600" b="1" dirty="0" smtClean="0">
                  <a:solidFill>
                    <a:prstClr val="black"/>
                  </a:solidFill>
                  <a:latin typeface="Calibri"/>
                </a:rPr>
                <a:t>one</a:t>
              </a:r>
              <a:r>
                <a:rPr lang="en-GB" sz="1600" dirty="0" smtClean="0">
                  <a:solidFill>
                    <a:prstClr val="black"/>
                  </a:solidFill>
                  <a:latin typeface="Calibri"/>
                </a:rPr>
                <a:t> point and developing it.</a:t>
              </a:r>
              <a:endParaRPr lang="en-GB" sz="1600" dirty="0">
                <a:solidFill>
                  <a:prstClr val="black"/>
                </a:solidFill>
                <a:latin typeface="Calibri"/>
              </a:endParaRPr>
            </a:p>
          </p:txBody>
        </p:sp>
      </p:grpSp>
    </p:spTree>
    <p:extLst>
      <p:ext uri="{BB962C8B-B14F-4D97-AF65-F5344CB8AC3E}">
        <p14:creationId xmlns:p14="http://schemas.microsoft.com/office/powerpoint/2010/main" val="29348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descr="CrystalBallHands.gif Crystal Ball Hands Fortune Telling  Icon Icons Emoticon Emoticons Animated Animation Animations Gif Gifs picture by prestonjjrtr"/>
          <p:cNvPicPr>
            <a:picLocks noChangeAspect="1" noChangeArrowheads="1" noCrop="1"/>
          </p:cNvPicPr>
          <p:nvPr/>
        </p:nvPicPr>
        <p:blipFill>
          <a:blip r:embed="rId4" cstate="print"/>
          <a:srcRect/>
          <a:stretch>
            <a:fillRect/>
          </a:stretch>
        </p:blipFill>
        <p:spPr bwMode="auto">
          <a:xfrm>
            <a:off x="0" y="-57150"/>
            <a:ext cx="9144000" cy="6858000"/>
          </a:xfrm>
          <a:prstGeom prst="rect">
            <a:avLst/>
          </a:prstGeom>
          <a:noFill/>
          <a:ln w="9525">
            <a:noFill/>
            <a:miter lim="800000"/>
            <a:headEnd/>
            <a:tailEnd/>
          </a:ln>
        </p:spPr>
      </p:pic>
      <p:sp>
        <p:nvSpPr>
          <p:cNvPr id="11" name="TextBox 10"/>
          <p:cNvSpPr txBox="1">
            <a:spLocks noChangeArrowheads="1"/>
          </p:cNvSpPr>
          <p:nvPr/>
        </p:nvSpPr>
        <p:spPr bwMode="auto">
          <a:xfrm>
            <a:off x="2339752" y="2852936"/>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Don’t want to hold too much!</a:t>
            </a:r>
            <a:endParaRPr lang="en-GB" sz="3800" b="1" dirty="0">
              <a:solidFill>
                <a:srgbClr val="000000"/>
              </a:solidFill>
              <a:latin typeface="Comic Sans MS" pitchFamily="66" charset="0"/>
            </a:endParaRPr>
          </a:p>
        </p:txBody>
      </p:sp>
      <p:sp>
        <p:nvSpPr>
          <p:cNvPr id="8" name="TextBox 7"/>
          <p:cNvSpPr txBox="1">
            <a:spLocks noChangeArrowheads="1"/>
          </p:cNvSpPr>
          <p:nvPr/>
        </p:nvSpPr>
        <p:spPr bwMode="auto">
          <a:xfrm>
            <a:off x="2123728" y="2996952"/>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Time to take stock…</a:t>
            </a:r>
            <a:endParaRPr lang="en-GB" sz="3800" b="1" dirty="0">
              <a:solidFill>
                <a:srgbClr val="000000"/>
              </a:solidFill>
              <a:latin typeface="Comic Sans MS" pitchFamily="66" charset="0"/>
            </a:endParaRPr>
          </a:p>
        </p:txBody>
      </p:sp>
      <p:sp>
        <p:nvSpPr>
          <p:cNvPr id="7" name="TextBox 6"/>
          <p:cNvSpPr txBox="1">
            <a:spLocks noChangeArrowheads="1"/>
          </p:cNvSpPr>
          <p:nvPr/>
        </p:nvSpPr>
        <p:spPr bwMode="auto">
          <a:xfrm>
            <a:off x="2240756" y="2852936"/>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Let’s keep things “lean”</a:t>
            </a:r>
            <a:endParaRPr lang="en-GB" sz="3800" b="1" dirty="0">
              <a:solidFill>
                <a:srgbClr val="000000"/>
              </a:solidFill>
              <a:latin typeface="Comic Sans MS" pitchFamily="66" charset="0"/>
            </a:endParaRPr>
          </a:p>
        </p:txBody>
      </p:sp>
      <p:sp>
        <p:nvSpPr>
          <p:cNvPr id="9" name="TextBox 8"/>
          <p:cNvSpPr txBox="1">
            <a:spLocks noChangeArrowheads="1"/>
          </p:cNvSpPr>
          <p:nvPr/>
        </p:nvSpPr>
        <p:spPr bwMode="auto">
          <a:xfrm>
            <a:off x="2123727" y="2740908"/>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A three letter acronym</a:t>
            </a:r>
            <a:endParaRPr lang="en-GB" sz="3800" b="1" dirty="0">
              <a:solidFill>
                <a:srgbClr val="000000"/>
              </a:solidFill>
              <a:latin typeface="Comic Sans MS" pitchFamily="66" charset="0"/>
            </a:endParaRPr>
          </a:p>
        </p:txBody>
      </p:sp>
      <p:sp>
        <p:nvSpPr>
          <p:cNvPr id="10" name="TextBox 9"/>
          <p:cNvSpPr txBox="1">
            <a:spLocks noChangeArrowheads="1"/>
          </p:cNvSpPr>
          <p:nvPr/>
        </p:nvSpPr>
        <p:spPr bwMode="auto">
          <a:xfrm>
            <a:off x="2123728" y="2852936"/>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Let’s hope it arrives on time…</a:t>
            </a:r>
            <a:endParaRPr lang="en-GB" sz="3800" b="1" dirty="0">
              <a:solidFill>
                <a:srgbClr val="000000"/>
              </a:solidFill>
              <a:latin typeface="Comic Sans MS" pitchFamily="66" charset="0"/>
            </a:endParaRPr>
          </a:p>
        </p:txBody>
      </p:sp>
      <p:pic>
        <p:nvPicPr>
          <p:cNvPr id="13" name="Creepy Music.mp3">
            <a:hlinkClick r:id="" action="ppaction://media"/>
          </p:cNvPr>
          <p:cNvPicPr>
            <a:picLocks noChangeAspect="1"/>
          </p:cNvPicPr>
          <p:nvPr>
            <a:audioFile r:link="rId1"/>
            <p:extLst>
              <p:ext uri="{DAA4B4D4-6D71-4841-9C94-3DE7FCFB9230}">
                <p14:media xmlns:p14="http://schemas.microsoft.com/office/powerpoint/2010/main" r:embed="rId2">
                  <p14:trim st="54000" end="70170.1896"/>
                </p14:media>
              </p:ext>
            </p:extLst>
          </p:nvPr>
        </p:nvPicPr>
        <p:blipFill>
          <a:blip r:embed="rId5" cstate="print"/>
          <a:stretch>
            <a:fillRect/>
          </a:stretch>
        </p:blipFill>
        <p:spPr>
          <a:xfrm>
            <a:off x="7812360" y="5229200"/>
            <a:ext cx="1113656" cy="1113656"/>
          </a:xfrm>
          <a:prstGeom prst="rect">
            <a:avLst/>
          </a:prstGeom>
        </p:spPr>
      </p:pic>
    </p:spTree>
    <p:extLst>
      <p:ext uri="{BB962C8B-B14F-4D97-AF65-F5344CB8AC3E}">
        <p14:creationId xmlns:p14="http://schemas.microsoft.com/office/powerpoint/2010/main" val="12009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1" presetClass="mediacall" presetSubtype="0" fill="hold" nodeType="afterEffect">
                                  <p:stCondLst>
                                    <p:cond delay="0"/>
                                  </p:stCondLst>
                                  <p:childTnLst>
                                    <p:cmd type="call" cmd="playFrom(0.0)">
                                      <p:cBhvr>
                                        <p:cTn id="55" dur="24799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56" repeatCount="indefinite" fill="hold" display="0">
                  <p:stCondLst>
                    <p:cond delay="indefinite"/>
                  </p:stCondLst>
                  <p:endCondLst>
                    <p:cond evt="onStopAudio" delay="0">
                      <p:tgtEl>
                        <p:sldTgt/>
                      </p:tgtEl>
                    </p:cond>
                  </p:endCondLst>
                </p:cTn>
                <p:tgtEl>
                  <p:spTgt spid="13"/>
                </p:tgtEl>
              </p:cMediaNode>
            </p:audio>
          </p:childTnLst>
        </p:cTn>
      </p:par>
    </p:tnLst>
    <p:bldLst>
      <p:bldP spid="11" grpId="0"/>
      <p:bldP spid="11" grpId="1"/>
      <p:bldP spid="8" grpId="0"/>
      <p:bldP spid="8" grpId="1"/>
      <p:bldP spid="7" grpId="0"/>
      <p:bldP spid="7"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descr="CrystalBallHands.gif Crystal Ball Hands Fortune Telling  Icon Icons Emoticon Emoticons Animated Animation Animations Gif Gifs picture by prestonjjrtr"/>
          <p:cNvPicPr>
            <a:picLocks noChangeAspect="1" noChangeArrowheads="1" noCrop="1"/>
          </p:cNvPicPr>
          <p:nvPr/>
        </p:nvPicPr>
        <p:blipFill>
          <a:blip r:embed="rId4" cstate="print"/>
          <a:srcRect/>
          <a:stretch>
            <a:fillRect/>
          </a:stretch>
        </p:blipFill>
        <p:spPr bwMode="auto">
          <a:xfrm>
            <a:off x="0" y="-57150"/>
            <a:ext cx="9144000" cy="6858000"/>
          </a:xfrm>
          <a:prstGeom prst="rect">
            <a:avLst/>
          </a:prstGeom>
          <a:noFill/>
          <a:ln w="9525">
            <a:noFill/>
            <a:miter lim="800000"/>
            <a:headEnd/>
            <a:tailEnd/>
          </a:ln>
        </p:spPr>
      </p:pic>
      <p:sp>
        <p:nvSpPr>
          <p:cNvPr id="11" name="TextBox 10"/>
          <p:cNvSpPr txBox="1">
            <a:spLocks noChangeArrowheads="1"/>
          </p:cNvSpPr>
          <p:nvPr/>
        </p:nvSpPr>
        <p:spPr bwMode="auto">
          <a:xfrm>
            <a:off x="2339752" y="2852936"/>
            <a:ext cx="4662487" cy="1846659"/>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Without it, my business cannot succeed</a:t>
            </a:r>
            <a:endParaRPr lang="en-GB" sz="3800" b="1" dirty="0">
              <a:solidFill>
                <a:srgbClr val="000000"/>
              </a:solidFill>
              <a:latin typeface="Comic Sans MS" pitchFamily="66" charset="0"/>
            </a:endParaRPr>
          </a:p>
        </p:txBody>
      </p:sp>
      <p:sp>
        <p:nvSpPr>
          <p:cNvPr id="8" name="TextBox 7"/>
          <p:cNvSpPr txBox="1">
            <a:spLocks noChangeArrowheads="1"/>
          </p:cNvSpPr>
          <p:nvPr/>
        </p:nvSpPr>
        <p:spPr bwMode="auto">
          <a:xfrm>
            <a:off x="2240756" y="3026739"/>
            <a:ext cx="4662487" cy="1261884"/>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My competitors want this too</a:t>
            </a:r>
            <a:endParaRPr lang="en-GB" sz="3800" b="1" dirty="0">
              <a:solidFill>
                <a:srgbClr val="000000"/>
              </a:solidFill>
              <a:latin typeface="Comic Sans MS" pitchFamily="66" charset="0"/>
            </a:endParaRPr>
          </a:p>
        </p:txBody>
      </p:sp>
      <p:sp>
        <p:nvSpPr>
          <p:cNvPr id="7" name="TextBox 6"/>
          <p:cNvSpPr txBox="1">
            <a:spLocks noChangeArrowheads="1"/>
          </p:cNvSpPr>
          <p:nvPr/>
        </p:nvSpPr>
        <p:spPr bwMode="auto">
          <a:xfrm>
            <a:off x="2365313" y="2661045"/>
            <a:ext cx="4662487" cy="1846659"/>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Better productivity might help this</a:t>
            </a:r>
            <a:endParaRPr lang="en-GB" sz="3800" b="1" dirty="0">
              <a:solidFill>
                <a:srgbClr val="000000"/>
              </a:solidFill>
              <a:latin typeface="Comic Sans MS" pitchFamily="66" charset="0"/>
            </a:endParaRPr>
          </a:p>
        </p:txBody>
      </p:sp>
      <p:sp>
        <p:nvSpPr>
          <p:cNvPr id="9" name="TextBox 8"/>
          <p:cNvSpPr txBox="1">
            <a:spLocks noChangeArrowheads="1"/>
          </p:cNvSpPr>
          <p:nvPr/>
        </p:nvSpPr>
        <p:spPr bwMode="auto">
          <a:xfrm>
            <a:off x="2240756" y="3245820"/>
            <a:ext cx="4662487" cy="677108"/>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I try to win!</a:t>
            </a:r>
            <a:endParaRPr lang="en-GB" sz="3800" b="1" dirty="0">
              <a:solidFill>
                <a:srgbClr val="000000"/>
              </a:solidFill>
              <a:latin typeface="Comic Sans MS" pitchFamily="66" charset="0"/>
            </a:endParaRPr>
          </a:p>
        </p:txBody>
      </p:sp>
      <p:sp>
        <p:nvSpPr>
          <p:cNvPr id="10" name="TextBox 9"/>
          <p:cNvSpPr txBox="1">
            <a:spLocks noChangeArrowheads="1"/>
          </p:cNvSpPr>
          <p:nvPr/>
        </p:nvSpPr>
        <p:spPr bwMode="auto">
          <a:xfrm>
            <a:off x="2240755" y="2734351"/>
            <a:ext cx="4662487" cy="1846659"/>
          </a:xfrm>
          <a:prstGeom prst="rect">
            <a:avLst/>
          </a:prstGeom>
          <a:noFill/>
          <a:ln w="9525">
            <a:noFill/>
            <a:miter lim="800000"/>
            <a:headEnd/>
            <a:tailEnd/>
          </a:ln>
        </p:spPr>
        <p:txBody>
          <a:bodyPr>
            <a:spAutoFit/>
          </a:bodyPr>
          <a:lstStyle/>
          <a:p>
            <a:pPr algn="ctr"/>
            <a:r>
              <a:rPr lang="en-GB" sz="3800" b="1" dirty="0" smtClean="0">
                <a:solidFill>
                  <a:srgbClr val="000000"/>
                </a:solidFill>
                <a:latin typeface="Comic Sans MS" pitchFamily="66" charset="0"/>
              </a:rPr>
              <a:t>I’m just one word – but an important one</a:t>
            </a:r>
            <a:endParaRPr lang="en-GB" sz="3800" b="1" dirty="0">
              <a:solidFill>
                <a:srgbClr val="000000"/>
              </a:solidFill>
              <a:latin typeface="Comic Sans MS" pitchFamily="66" charset="0"/>
            </a:endParaRPr>
          </a:p>
        </p:txBody>
      </p:sp>
      <p:pic>
        <p:nvPicPr>
          <p:cNvPr id="12" name="Creepy Music.mp3">
            <a:hlinkClick r:id="" action="ppaction://media"/>
          </p:cNvPr>
          <p:cNvPicPr>
            <a:picLocks noChangeAspect="1"/>
          </p:cNvPicPr>
          <p:nvPr>
            <a:audioFile r:link="rId1"/>
            <p:extLst>
              <p:ext uri="{DAA4B4D4-6D71-4841-9C94-3DE7FCFB9230}">
                <p14:media xmlns:p14="http://schemas.microsoft.com/office/powerpoint/2010/main" r:embed="rId2">
                  <p14:trim st="54000" end="70170.1896"/>
                </p14:media>
              </p:ext>
            </p:extLst>
          </p:nvPr>
        </p:nvPicPr>
        <p:blipFill>
          <a:blip r:embed="rId5" cstate="print"/>
          <a:stretch>
            <a:fillRect/>
          </a:stretch>
        </p:blipFill>
        <p:spPr>
          <a:xfrm>
            <a:off x="7812360" y="5229200"/>
            <a:ext cx="1113656" cy="1113656"/>
          </a:xfrm>
          <a:prstGeom prst="rect">
            <a:avLst/>
          </a:prstGeom>
        </p:spPr>
      </p:pic>
    </p:spTree>
    <p:extLst>
      <p:ext uri="{BB962C8B-B14F-4D97-AF65-F5344CB8AC3E}">
        <p14:creationId xmlns:p14="http://schemas.microsoft.com/office/powerpoint/2010/main" val="39657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1" presetClass="mediacall" presetSubtype="0" fill="hold" nodeType="afterEffect">
                                  <p:stCondLst>
                                    <p:cond delay="0"/>
                                  </p:stCondLst>
                                  <p:childTnLst>
                                    <p:cmd type="call" cmd="playFrom(0.0)">
                                      <p:cBhvr>
                                        <p:cTn id="55" dur="24799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repeatCount="indefinite" fill="hold" display="0">
                  <p:stCondLst>
                    <p:cond delay="indefinite"/>
                  </p:stCondLst>
                  <p:endCondLst>
                    <p:cond evt="onStopAudio" delay="0">
                      <p:tgtEl>
                        <p:sldTgt/>
                      </p:tgtEl>
                    </p:cond>
                  </p:endCondLst>
                </p:cTn>
                <p:tgtEl>
                  <p:spTgt spid="12"/>
                </p:tgtEl>
              </p:cMediaNode>
            </p:audio>
          </p:childTnLst>
        </p:cTn>
      </p:par>
    </p:tnLst>
    <p:bldLst>
      <p:bldP spid="11" grpId="0"/>
      <p:bldP spid="11" grpId="1"/>
      <p:bldP spid="8" grpId="0"/>
      <p:bldP spid="8" grpId="1"/>
      <p:bldP spid="7" grpId="0"/>
      <p:bldP spid="7" grpId="1"/>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64704"/>
            <a:ext cx="8640960" cy="707886"/>
          </a:xfrm>
          <a:prstGeom prst="rect">
            <a:avLst/>
          </a:prstGeom>
          <a:noFill/>
        </p:spPr>
        <p:txBody>
          <a:bodyPr wrap="square" rtlCol="0">
            <a:spAutoFit/>
          </a:bodyPr>
          <a:lstStyle/>
          <a:p>
            <a:pPr algn="ctr"/>
            <a:r>
              <a:rPr lang="en-GB" sz="4000" b="1" dirty="0" smtClean="0">
                <a:solidFill>
                  <a:prstClr val="black"/>
                </a:solidFill>
                <a:latin typeface="Calibri"/>
              </a:rPr>
              <a:t>Stock Control</a:t>
            </a:r>
            <a:endParaRPr lang="en-GB" sz="4000" b="1" dirty="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853093323"/>
              </p:ext>
            </p:extLst>
          </p:nvPr>
        </p:nvGraphicFramePr>
        <p:xfrm>
          <a:off x="539549" y="1844821"/>
          <a:ext cx="8136906" cy="4176466"/>
        </p:xfrm>
        <a:graphic>
          <a:graphicData uri="http://schemas.openxmlformats.org/drawingml/2006/table">
            <a:tbl>
              <a:tblPr firstRow="1" firstCol="1" bandRow="1"/>
              <a:tblGrid>
                <a:gridCol w="4068453"/>
                <a:gridCol w="4068453"/>
              </a:tblGrid>
              <a:tr h="2088233">
                <a:tc>
                  <a:txBody>
                    <a:bodyPr/>
                    <a:lstStyle/>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r>
                        <a:rPr lang="en-GB" sz="2800" b="1" dirty="0" smtClean="0">
                          <a:effectLst/>
                          <a:latin typeface="Calibri"/>
                          <a:ea typeface="Calibri"/>
                          <a:cs typeface="Times New Roman"/>
                        </a:rPr>
                        <a:t>Method</a:t>
                      </a:r>
                      <a:r>
                        <a:rPr lang="en-GB" sz="2800" b="1" baseline="0" dirty="0" smtClean="0">
                          <a:effectLst/>
                          <a:latin typeface="Calibri"/>
                          <a:ea typeface="Calibri"/>
                          <a:cs typeface="Times New Roman"/>
                        </a:rPr>
                        <a:t> 1</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233">
                <a:tc>
                  <a:txBody>
                    <a:bodyPr/>
                    <a:lstStyle/>
                    <a:p>
                      <a:pPr>
                        <a:lnSpc>
                          <a:spcPct val="115000"/>
                        </a:lnSpc>
                        <a:spcAft>
                          <a:spcPts val="0"/>
                        </a:spcAft>
                      </a:pPr>
                      <a:r>
                        <a:rPr lang="en-GB" sz="1100" dirty="0">
                          <a:effectLst/>
                          <a:latin typeface="Calibri"/>
                          <a:ea typeface="Calibri"/>
                          <a:cs typeface="Times New Roman"/>
                        </a:rPr>
                        <a:t> </a:t>
                      </a:r>
                      <a:r>
                        <a:rPr lang="en-GB" sz="2800" b="1" dirty="0" smtClean="0">
                          <a:effectLst/>
                          <a:latin typeface="+mn-lt"/>
                          <a:ea typeface="Calibri"/>
                          <a:cs typeface="Times New Roman"/>
                        </a:rPr>
                        <a:t>Method</a:t>
                      </a:r>
                      <a:r>
                        <a:rPr lang="en-GB" sz="2800" b="1" baseline="0" dirty="0" smtClean="0">
                          <a:effectLst/>
                          <a:latin typeface="+mn-lt"/>
                          <a:ea typeface="Calibri"/>
                          <a:cs typeface="Times New Roman"/>
                        </a:rPr>
                        <a:t> 2</a:t>
                      </a:r>
                      <a:endParaRPr lang="en-GB" sz="2800" dirty="0">
                        <a:effectLst/>
                        <a:latin typeface="Calibri"/>
                        <a:ea typeface="Calibri"/>
                        <a:cs typeface="Times New Roman"/>
                      </a:endParaRPr>
                    </a:p>
                    <a:p>
                      <a:pPr>
                        <a:lnSpc>
                          <a:spcPct val="115000"/>
                        </a:lnSpc>
                        <a:spcAft>
                          <a:spcPts val="0"/>
                        </a:spcAft>
                      </a:pPr>
                      <a:r>
                        <a:rPr lang="en-GB" sz="28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11560" y="2820311"/>
            <a:ext cx="3816424" cy="523220"/>
          </a:xfrm>
          <a:prstGeom prst="rect">
            <a:avLst/>
          </a:prstGeom>
          <a:noFill/>
        </p:spPr>
        <p:txBody>
          <a:bodyPr wrap="square" rtlCol="0">
            <a:spAutoFit/>
          </a:bodyPr>
          <a:lstStyle/>
          <a:p>
            <a:r>
              <a:rPr lang="en-GB" sz="2800" b="1" dirty="0" smtClean="0">
                <a:solidFill>
                  <a:prstClr val="black"/>
                </a:solidFill>
                <a:latin typeface="Calibri"/>
              </a:rPr>
              <a:t>Buffer Stock (JIC</a:t>
            </a:r>
            <a:r>
              <a:rPr lang="en-GB" sz="2400" b="1" dirty="0" smtClean="0">
                <a:solidFill>
                  <a:prstClr val="black"/>
                </a:solidFill>
                <a:latin typeface="Calibri"/>
              </a:rPr>
              <a:t>)</a:t>
            </a:r>
            <a:endParaRPr lang="en-GB" sz="2400" b="1" dirty="0">
              <a:solidFill>
                <a:prstClr val="black"/>
              </a:solidFill>
              <a:latin typeface="Calibri"/>
            </a:endParaRPr>
          </a:p>
        </p:txBody>
      </p:sp>
      <p:sp>
        <p:nvSpPr>
          <p:cNvPr id="8" name="TextBox 7"/>
          <p:cNvSpPr txBox="1"/>
          <p:nvPr/>
        </p:nvSpPr>
        <p:spPr>
          <a:xfrm>
            <a:off x="596039" y="4653136"/>
            <a:ext cx="3816424" cy="523220"/>
          </a:xfrm>
          <a:prstGeom prst="rect">
            <a:avLst/>
          </a:prstGeom>
          <a:noFill/>
        </p:spPr>
        <p:txBody>
          <a:bodyPr wrap="square" rtlCol="0">
            <a:spAutoFit/>
          </a:bodyPr>
          <a:lstStyle/>
          <a:p>
            <a:r>
              <a:rPr lang="en-GB" sz="2800" b="1" dirty="0" smtClean="0">
                <a:solidFill>
                  <a:prstClr val="black"/>
                </a:solidFill>
                <a:latin typeface="Calibri"/>
              </a:rPr>
              <a:t>Just In Time</a:t>
            </a:r>
            <a:endParaRPr lang="en-GB" sz="2800" b="1" dirty="0">
              <a:solidFill>
                <a:prstClr val="black"/>
              </a:solidFill>
              <a:latin typeface="Calibri"/>
            </a:endParaRPr>
          </a:p>
        </p:txBody>
      </p:sp>
      <p:sp>
        <p:nvSpPr>
          <p:cNvPr id="9" name="TextBox 8"/>
          <p:cNvSpPr txBox="1"/>
          <p:nvPr/>
        </p:nvSpPr>
        <p:spPr>
          <a:xfrm>
            <a:off x="4716016" y="1916832"/>
            <a:ext cx="3888432" cy="1938992"/>
          </a:xfrm>
          <a:prstGeom prst="rect">
            <a:avLst/>
          </a:prstGeom>
          <a:noFill/>
        </p:spPr>
        <p:txBody>
          <a:bodyPr wrap="square" rtlCol="0">
            <a:spAutoFit/>
          </a:bodyPr>
          <a:lstStyle/>
          <a:p>
            <a:pPr algn="just"/>
            <a:r>
              <a:rPr lang="en-GB" sz="2400" b="1" dirty="0" smtClean="0">
                <a:solidFill>
                  <a:prstClr val="black"/>
                </a:solidFill>
                <a:latin typeface="Calibri"/>
              </a:rPr>
              <a:t>This means that the business always holds a certain amount of stock and re-orders when stock levels reach a re-order amount</a:t>
            </a:r>
            <a:endParaRPr lang="en-GB" sz="2400" b="1" dirty="0">
              <a:solidFill>
                <a:prstClr val="black"/>
              </a:solidFill>
              <a:latin typeface="Calibri"/>
            </a:endParaRPr>
          </a:p>
        </p:txBody>
      </p:sp>
      <p:sp>
        <p:nvSpPr>
          <p:cNvPr id="10" name="TextBox 9"/>
          <p:cNvSpPr txBox="1"/>
          <p:nvPr/>
        </p:nvSpPr>
        <p:spPr>
          <a:xfrm>
            <a:off x="4788024" y="4008224"/>
            <a:ext cx="3672408" cy="1938992"/>
          </a:xfrm>
          <a:prstGeom prst="rect">
            <a:avLst/>
          </a:prstGeom>
          <a:noFill/>
        </p:spPr>
        <p:txBody>
          <a:bodyPr wrap="square" rtlCol="0">
            <a:spAutoFit/>
          </a:bodyPr>
          <a:lstStyle/>
          <a:p>
            <a:pPr algn="just"/>
            <a:r>
              <a:rPr lang="en-GB" sz="2400" b="1" dirty="0" smtClean="0">
                <a:solidFill>
                  <a:prstClr val="black"/>
                </a:solidFill>
                <a:latin typeface="Calibri"/>
              </a:rPr>
              <a:t>This means that the business only orders stock to arrive just before it is needed and therefore holds no buffer stock</a:t>
            </a:r>
            <a:endParaRPr lang="en-GB" sz="2400" b="1" dirty="0">
              <a:solidFill>
                <a:prstClr val="black"/>
              </a:solidFill>
              <a:latin typeface="Calibri"/>
            </a:endParaRPr>
          </a:p>
        </p:txBody>
      </p:sp>
    </p:spTree>
    <p:extLst>
      <p:ext uri="{BB962C8B-B14F-4D97-AF65-F5344CB8AC3E}">
        <p14:creationId xmlns:p14="http://schemas.microsoft.com/office/powerpoint/2010/main" val="20260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John Lewis Edexcel GCSE.wmv">
            <a:hlinkClick r:id="" action="ppaction://media"/>
          </p:cNvPr>
          <p:cNvPicPr>
            <a:picLocks noGrp="1" noRot="1" noChangeAspect="1"/>
          </p:cNvPicPr>
          <p:nvPr>
            <p:ph idx="1"/>
            <a:videoFile r:link="rId1"/>
          </p:nvPr>
        </p:nvPicPr>
        <p:blipFill>
          <a:blip r:embed="rId3" cstate="print"/>
          <a:stretch>
            <a:fillRect/>
          </a:stretch>
        </p:blipFill>
        <p:spPr>
          <a:xfrm>
            <a:off x="539552" y="692696"/>
            <a:ext cx="7920880" cy="5616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3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548680"/>
            <a:ext cx="7128792" cy="3960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1"/>
                </a:solidFill>
              </a:rPr>
              <a:t>What method of stock control are John Lewis employing?</a:t>
            </a:r>
            <a:endParaRPr lang="en-GB" sz="6000" dirty="0">
              <a:solidFill>
                <a:schemeClr val="tx1"/>
              </a:solidFill>
            </a:endParaRPr>
          </a:p>
        </p:txBody>
      </p:sp>
      <p:pic>
        <p:nvPicPr>
          <p:cNvPr id="5" name="Content Placeholder 4" descr="question.jpg"/>
          <p:cNvPicPr>
            <a:picLocks noGrp="1" noChangeAspect="1"/>
          </p:cNvPicPr>
          <p:nvPr>
            <p:ph idx="4294967295"/>
          </p:nvPr>
        </p:nvPicPr>
        <p:blipFill>
          <a:blip r:embed="rId2" cstate="print"/>
          <a:stretch>
            <a:fillRect/>
          </a:stretch>
        </p:blipFill>
        <p:spPr>
          <a:xfrm>
            <a:off x="6660232" y="3212976"/>
            <a:ext cx="2483768" cy="34084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Identify and explain one advantage</a:t>
            </a:r>
            <a:br>
              <a:rPr lang="en-GB" sz="4000" b="1" dirty="0" smtClean="0"/>
            </a:br>
            <a:r>
              <a:rPr lang="en-GB" sz="4000" b="1" dirty="0" smtClean="0"/>
              <a:t>of this for John Lewis</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3691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39552" y="3297758"/>
            <a:ext cx="2016224" cy="830997"/>
          </a:xfrm>
          <a:prstGeom prst="rect">
            <a:avLst/>
          </a:prstGeom>
          <a:noFill/>
        </p:spPr>
        <p:txBody>
          <a:bodyPr wrap="square" rtlCol="0">
            <a:spAutoFit/>
          </a:bodyPr>
          <a:lstStyle/>
          <a:p>
            <a:pPr algn="just"/>
            <a:r>
              <a:rPr lang="en-GB" sz="1600" dirty="0">
                <a:solidFill>
                  <a:prstClr val="black"/>
                </a:solidFill>
                <a:latin typeface="Calibri"/>
              </a:rPr>
              <a:t>that this approach requires less space to store </a:t>
            </a:r>
            <a:r>
              <a:rPr lang="en-GB" sz="1600" dirty="0" smtClean="0">
                <a:solidFill>
                  <a:prstClr val="black"/>
                </a:solidFill>
                <a:latin typeface="Calibri"/>
              </a:rPr>
              <a:t>stock.</a:t>
            </a:r>
            <a:endParaRPr lang="en-GB" sz="1600" dirty="0">
              <a:solidFill>
                <a:prstClr val="black"/>
              </a:solidFill>
              <a:latin typeface="Calibri"/>
            </a:endParaRPr>
          </a:p>
        </p:txBody>
      </p:sp>
      <p:sp>
        <p:nvSpPr>
          <p:cNvPr id="5" name="TextBox 4"/>
          <p:cNvSpPr txBox="1"/>
          <p:nvPr/>
        </p:nvSpPr>
        <p:spPr>
          <a:xfrm>
            <a:off x="3400902" y="3343925"/>
            <a:ext cx="2179209" cy="1323439"/>
          </a:xfrm>
          <a:prstGeom prst="rect">
            <a:avLst/>
          </a:prstGeom>
          <a:noFill/>
        </p:spPr>
        <p:txBody>
          <a:bodyPr wrap="square" rtlCol="0">
            <a:spAutoFit/>
          </a:bodyPr>
          <a:lstStyle/>
          <a:p>
            <a:pPr algn="just"/>
            <a:r>
              <a:rPr lang="en-GB" sz="1600" dirty="0">
                <a:solidFill>
                  <a:prstClr val="black"/>
                </a:solidFill>
                <a:latin typeface="Calibri"/>
              </a:rPr>
              <a:t>John Lewis will be able to use more of the space in the new stores to put items on display for customers.</a:t>
            </a:r>
          </a:p>
        </p:txBody>
      </p:sp>
      <p:sp>
        <p:nvSpPr>
          <p:cNvPr id="6" name="TextBox 5"/>
          <p:cNvSpPr txBox="1"/>
          <p:nvPr/>
        </p:nvSpPr>
        <p:spPr>
          <a:xfrm>
            <a:off x="6290917" y="3068960"/>
            <a:ext cx="2088232" cy="1569660"/>
          </a:xfrm>
          <a:prstGeom prst="rect">
            <a:avLst/>
          </a:prstGeom>
          <a:noFill/>
        </p:spPr>
        <p:txBody>
          <a:bodyPr wrap="square" rtlCol="0">
            <a:spAutoFit/>
          </a:bodyPr>
          <a:lstStyle/>
          <a:p>
            <a:pPr algn="just"/>
            <a:r>
              <a:rPr lang="en-GB" sz="1600" dirty="0">
                <a:solidFill>
                  <a:prstClr val="black"/>
                </a:solidFill>
                <a:latin typeface="Calibri"/>
              </a:rPr>
              <a:t>shoppers are likely to see and potentially purchase a wider range of goods, improving the firm’s revenue</a:t>
            </a:r>
            <a:r>
              <a:rPr lang="en-GB" sz="1600" dirty="0">
                <a:solidFill>
                  <a:prstClr val="black"/>
                </a:solidFill>
              </a:rPr>
              <a:t>.</a:t>
            </a:r>
          </a:p>
        </p:txBody>
      </p:sp>
    </p:spTree>
    <p:extLst>
      <p:ext uri="{BB962C8B-B14F-4D97-AF65-F5344CB8AC3E}">
        <p14:creationId xmlns:p14="http://schemas.microsoft.com/office/powerpoint/2010/main" val="28839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Identify and explain one disadvantage</a:t>
            </a:r>
            <a:br>
              <a:rPr lang="en-GB" sz="4000" b="1" dirty="0" smtClean="0"/>
            </a:br>
            <a:r>
              <a:rPr lang="en-GB" sz="4000" b="1" dirty="0" smtClean="0"/>
              <a:t>of this for John Lewis</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54460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1560" y="3068960"/>
            <a:ext cx="2016224" cy="1077218"/>
          </a:xfrm>
          <a:prstGeom prst="rect">
            <a:avLst/>
          </a:prstGeom>
          <a:noFill/>
        </p:spPr>
        <p:txBody>
          <a:bodyPr wrap="square" rtlCol="0">
            <a:spAutoFit/>
          </a:bodyPr>
          <a:lstStyle/>
          <a:p>
            <a:pPr algn="just"/>
            <a:r>
              <a:rPr lang="en-GB" sz="1600" dirty="0">
                <a:solidFill>
                  <a:prstClr val="black"/>
                </a:solidFill>
                <a:latin typeface="Calibri"/>
              </a:rPr>
              <a:t>that John Lewis will be unable to hold large quantities of stock. </a:t>
            </a:r>
          </a:p>
        </p:txBody>
      </p:sp>
      <p:sp>
        <p:nvSpPr>
          <p:cNvPr id="5" name="TextBox 4"/>
          <p:cNvSpPr txBox="1"/>
          <p:nvPr/>
        </p:nvSpPr>
        <p:spPr>
          <a:xfrm>
            <a:off x="3347864" y="3356992"/>
            <a:ext cx="2160240" cy="1323439"/>
          </a:xfrm>
          <a:prstGeom prst="rect">
            <a:avLst/>
          </a:prstGeom>
          <a:noFill/>
        </p:spPr>
        <p:txBody>
          <a:bodyPr wrap="square" rtlCol="0">
            <a:spAutoFit/>
          </a:bodyPr>
          <a:lstStyle/>
          <a:p>
            <a:pPr algn="just"/>
            <a:r>
              <a:rPr lang="en-GB" sz="1600" dirty="0">
                <a:solidFill>
                  <a:prstClr val="black"/>
                </a:solidFill>
                <a:latin typeface="Calibri"/>
              </a:rPr>
              <a:t>stock-outs if a particular product becomes popular such as picnic equipment in the summer.</a:t>
            </a:r>
          </a:p>
        </p:txBody>
      </p:sp>
      <p:sp>
        <p:nvSpPr>
          <p:cNvPr id="6" name="TextBox 5"/>
          <p:cNvSpPr txBox="1"/>
          <p:nvPr/>
        </p:nvSpPr>
        <p:spPr>
          <a:xfrm>
            <a:off x="6300192" y="2996952"/>
            <a:ext cx="2016224" cy="1323439"/>
          </a:xfrm>
          <a:prstGeom prst="rect">
            <a:avLst/>
          </a:prstGeom>
          <a:noFill/>
        </p:spPr>
        <p:txBody>
          <a:bodyPr wrap="square" rtlCol="0">
            <a:spAutoFit/>
          </a:bodyPr>
          <a:lstStyle/>
          <a:p>
            <a:pPr algn="just"/>
            <a:r>
              <a:rPr lang="en-GB" sz="1600" dirty="0">
                <a:solidFill>
                  <a:prstClr val="black"/>
                </a:solidFill>
                <a:latin typeface="Calibri"/>
              </a:rPr>
              <a:t> John Lewis may lose business since customers will go and purchase the picnic equipment elsewhere</a:t>
            </a:r>
          </a:p>
        </p:txBody>
      </p:sp>
    </p:spTree>
    <p:extLst>
      <p:ext uri="{BB962C8B-B14F-4D97-AF65-F5344CB8AC3E}">
        <p14:creationId xmlns:p14="http://schemas.microsoft.com/office/powerpoint/2010/main" val="8355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cf6562556c3cb9659d7f833c533ad9fd362f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14163</TotalTime>
  <Words>895</Words>
  <Application>Microsoft Office PowerPoint</Application>
  <PresentationFormat>On-screen Show (4:3)</PresentationFormat>
  <Paragraphs>101</Paragraphs>
  <Slides>20</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and explain one advantage of this for John Lewis</vt:lpstr>
      <vt:lpstr>Identify and explain one disadvantage of this for John Lewis</vt:lpstr>
      <vt:lpstr>Identify and explain two benefits of customer service</vt:lpstr>
      <vt:lpstr>Identify and explain two benefits of customer service</vt:lpstr>
      <vt:lpstr>Explain one way in which John Lewis provide good customer service</vt:lpstr>
      <vt:lpstr>To deliver effective customer service what would John Lewis need to do?</vt:lpstr>
      <vt:lpstr>PowerPoint Presentation</vt:lpstr>
      <vt:lpstr>What do we mean by...</vt:lpstr>
      <vt:lpstr>PowerPoint Presentation</vt:lpstr>
      <vt:lpstr>PowerPoint Presentation</vt:lpstr>
      <vt:lpstr>3 methods of reducing costs</vt:lpstr>
      <vt:lpstr>PowerPoint Presentation</vt:lpstr>
      <vt:lpstr>Describe one advantage to John Lewis of improving the productivity of their staff</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Business Unit 3 Workshop</dc:title>
  <dc:subject>Edexcel GCSE Business Unit 3 Workshop</dc:subject>
  <dc:creator>Jim Riley</dc:creator>
  <cp:lastModifiedBy>SMcKenna</cp:lastModifiedBy>
  <cp:revision>229</cp:revision>
  <dcterms:created xsi:type="dcterms:W3CDTF">2012-04-16T13:58:05Z</dcterms:created>
  <dcterms:modified xsi:type="dcterms:W3CDTF">2018-05-08T13:23:54Z</dcterms:modified>
</cp:coreProperties>
</file>